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Advent Pro SemiBold"/>
      <p:regular r:id="rId33"/>
      <p:bold r:id="rId34"/>
      <p:italic r:id="rId35"/>
      <p:boldItalic r:id="rId36"/>
    </p:embeddedFont>
    <p:embeddedFont>
      <p:font typeface="Fira Sans Extra Condensed Medium"/>
      <p:regular r:id="rId37"/>
      <p:bold r:id="rId38"/>
      <p:italic r:id="rId39"/>
      <p:boldItalic r:id="rId40"/>
    </p:embeddedFont>
    <p:embeddedFont>
      <p:font typeface="Fira Sans Condensed Medium"/>
      <p:regular r:id="rId41"/>
      <p:bold r:id="rId42"/>
      <p:italic r:id="rId43"/>
      <p:boldItalic r:id="rId44"/>
    </p:embeddedFont>
    <p:embeddedFont>
      <p:font typeface="Maven Pro"/>
      <p:regular r:id="rId45"/>
      <p:bold r:id="rId46"/>
    </p:embeddedFont>
    <p:embeddedFont>
      <p:font typeface="Share Tech"/>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20" Type="http://schemas.openxmlformats.org/officeDocument/2006/relationships/slide" Target="slides/slide16.xml"/><Relationship Id="rId42" Type="http://schemas.openxmlformats.org/officeDocument/2006/relationships/font" Target="fonts/FiraSansCondensedMedium-bold.fntdata"/><Relationship Id="rId41" Type="http://schemas.openxmlformats.org/officeDocument/2006/relationships/font" Target="fonts/FiraSansCondensedMedium-regular.fntdata"/><Relationship Id="rId22" Type="http://schemas.openxmlformats.org/officeDocument/2006/relationships/slide" Target="slides/slide18.xml"/><Relationship Id="rId44" Type="http://schemas.openxmlformats.org/officeDocument/2006/relationships/font" Target="fonts/FiraSansCondensedMedium-boldItalic.fntdata"/><Relationship Id="rId21" Type="http://schemas.openxmlformats.org/officeDocument/2006/relationships/slide" Target="slides/slide17.xml"/><Relationship Id="rId43" Type="http://schemas.openxmlformats.org/officeDocument/2006/relationships/font" Target="fonts/FiraSansCondensedMedium-italic.fntdata"/><Relationship Id="rId24" Type="http://schemas.openxmlformats.org/officeDocument/2006/relationships/slide" Target="slides/slide20.xml"/><Relationship Id="rId46" Type="http://schemas.openxmlformats.org/officeDocument/2006/relationships/font" Target="fonts/MavenPro-bold.fntdata"/><Relationship Id="rId23" Type="http://schemas.openxmlformats.org/officeDocument/2006/relationships/slide" Target="slides/slide19.xml"/><Relationship Id="rId45"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ShareTech-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AdventProSemiBold-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dventProSemiBold-italic.fntdata"/><Relationship Id="rId12" Type="http://schemas.openxmlformats.org/officeDocument/2006/relationships/slide" Target="slides/slide8.xml"/><Relationship Id="rId34" Type="http://schemas.openxmlformats.org/officeDocument/2006/relationships/font" Target="fonts/AdventProSemiBold-bold.fntdata"/><Relationship Id="rId15" Type="http://schemas.openxmlformats.org/officeDocument/2006/relationships/slide" Target="slides/slide11.xml"/><Relationship Id="rId37" Type="http://schemas.openxmlformats.org/officeDocument/2006/relationships/font" Target="fonts/FiraSansExtraCondensedMedium-regular.fntdata"/><Relationship Id="rId14" Type="http://schemas.openxmlformats.org/officeDocument/2006/relationships/slide" Target="slides/slide10.xml"/><Relationship Id="rId36" Type="http://schemas.openxmlformats.org/officeDocument/2006/relationships/font" Target="fonts/AdventProSemiBold-boldItalic.fntdata"/><Relationship Id="rId17" Type="http://schemas.openxmlformats.org/officeDocument/2006/relationships/slide" Target="slides/slide13.xml"/><Relationship Id="rId39" Type="http://schemas.openxmlformats.org/officeDocument/2006/relationships/font" Target="fonts/FiraSansExtraCondensedMedium-italic.fntdata"/><Relationship Id="rId16" Type="http://schemas.openxmlformats.org/officeDocument/2006/relationships/slide" Target="slides/slide12.xml"/><Relationship Id="rId38" Type="http://schemas.openxmlformats.org/officeDocument/2006/relationships/font" Target="fonts/FiraSansExtraCondensed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brito1/SC1015-A127-Grp-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brito1/SC1015-A127-Grp-0/blob/main/Data_Manipulation_Predictive_Modelling.ipynb"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NGf0voTMlc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NGf0voTMlc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https://github.com/albrito1/SC1015-A127-Grp-0</a:t>
            </a:r>
            <a:endParaRPr/>
          </a:p>
          <a:p>
            <a:pPr indent="0" lvl="0" marL="0" rtl="0" algn="l">
              <a:spcBef>
                <a:spcPts val="0"/>
              </a:spcBef>
              <a:spcAft>
                <a:spcPts val="0"/>
              </a:spcAft>
              <a:buNone/>
            </a:pPr>
            <a:r>
              <a:rPr lang="en"/>
              <a:t>Hello and welcome to our group mini project presentation for SC1015. Our team members are me, myself, Keefer, Brendan and Kenneth.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38ab89256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38ab89256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Monday, 6 - Sunday</a:t>
            </a:r>
            <a:endParaRPr/>
          </a:p>
          <a:p>
            <a:pPr indent="0" lvl="0" marL="0" rtl="0" algn="l">
              <a:spcBef>
                <a:spcPts val="0"/>
              </a:spcBef>
              <a:spcAft>
                <a:spcPts val="0"/>
              </a:spcAft>
              <a:buNone/>
            </a:pPr>
            <a:r>
              <a:rPr lang="en"/>
              <a:t>Next we move on to the Categorial Features, we can observe some significant information such as the specifically the day 4 aka friday as a major spike of sales as compared to the other days.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38ab89256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38ab89256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seem to be some outliers. let us fix these in the upcoming section...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38ab89256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38ab89256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we will talk about Data C &amp; Data 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38ab89256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38ab89256f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we checked our dataset for any duplicates values, any inconsistency like NULL or empty spaces that we can remove. In our case we found nothing, so we can move 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38ab89256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38ab89256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proceed to remove the outliers taught to us in class, by using the interquartile range rule - we take the difference between the upper and lower quartile which helps us to identify potential outliers and remove them.</a:t>
            </a:r>
            <a:endParaRPr/>
          </a:p>
          <a:p>
            <a:pPr indent="0" lvl="0" marL="0" rtl="0" algn="l">
              <a:spcBef>
                <a:spcPts val="0"/>
              </a:spcBef>
              <a:spcAft>
                <a:spcPts val="0"/>
              </a:spcAft>
              <a:buNone/>
            </a:pPr>
            <a:r>
              <a:rPr lang="en"/>
              <a:t>Using this technique, we removed about 7% of our 6,400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8ab89256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8ab89256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https://github.com/albrito1/SC1015-A127-Grp-0/blob/main/Data_Manipulation_Predictive_Modelling.ipynb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we run the train test split function, using 80% as training data and the remaining 20% as test. Then we move on to implement standardization in our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decided to use this technique to help us scale the features of our dataset, to standardize every value to have  a mean of 0 and up to a standard deviation of 1. This allows our data to be more comparable, and easier to work with as they have different units and scales, which may allow some variables to dominate and skew the model prediction, causing unwanted bias in our modelling. Standardization also helps with </a:t>
            </a:r>
            <a:r>
              <a:rPr lang="en">
                <a:solidFill>
                  <a:schemeClr val="dk1"/>
                </a:solidFill>
                <a:highlight>
                  <a:srgbClr val="FFC800"/>
                </a:highlight>
              </a:rPr>
              <a:t>interpretability</a:t>
            </a:r>
            <a:r>
              <a:rPr lang="en">
                <a:solidFill>
                  <a:schemeClr val="dk1"/>
                </a:solidFill>
              </a:rPr>
              <a:t>, allowing us to create generalized graphs to aid visually for our model explanations.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38ab89256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38ab89256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create a heatmap to compare correlations with every single features in this dataset. From the weekly sales row, we can see that there are multiple columns that are either blue or red, which means there is a correlation.</a:t>
            </a:r>
            <a:endParaRPr/>
          </a:p>
          <a:p>
            <a:pPr indent="0" lvl="0" marL="0" rtl="0" algn="l">
              <a:spcBef>
                <a:spcPts val="0"/>
              </a:spcBef>
              <a:spcAft>
                <a:spcPts val="0"/>
              </a:spcAft>
              <a:buNone/>
            </a:pPr>
            <a:r>
              <a:rPr lang="en"/>
              <a:t>This show us that our weekly sales have correlations with multiple features, therefore indicating that we have a multicollinearity dataset. </a:t>
            </a:r>
            <a:endParaRPr/>
          </a:p>
          <a:p>
            <a:pPr indent="0" lvl="0" marL="0" rtl="0" algn="l">
              <a:spcBef>
                <a:spcPts val="0"/>
              </a:spcBef>
              <a:spcAft>
                <a:spcPts val="0"/>
              </a:spcAft>
              <a:buNone/>
            </a:pPr>
            <a:r>
              <a:rPr lang="en"/>
              <a:t>Given that information, we will have to pick specific machine learning techniques to deal with this particular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3756f737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3756f737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then move on to talk about the different machine learning techniques we used in our project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2f455f8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2f455f8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https://www.youtube.com/watch?v=NGf0voTMlcs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first regression model, we chose to use Lasso Linear Regression. This model adds a penalty term to the ordinary least squares (OLS) regression equation which helps to minimize any overfitting in the model. This encourages the model to shrink the coefficients of the less important features towards zero, and can allow removal of redundant variables entirely which makes it an effective feature selection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R-squared value of 0.93 in this particular test result indicates that most of the variation in the mode is dependant. This is a fairly high number and suggests that the model is a good fit for the data. </a:t>
            </a:r>
            <a:endParaRPr/>
          </a:p>
          <a:p>
            <a:pPr indent="0" lvl="0" marL="0" rtl="0" algn="l">
              <a:spcBef>
                <a:spcPts val="0"/>
              </a:spcBef>
              <a:spcAft>
                <a:spcPts val="0"/>
              </a:spcAft>
              <a:buNone/>
            </a:pPr>
            <a:r>
              <a:rPr lang="en"/>
              <a:t>The RMSE value also has a magnitude of 5, whereas our weekly sales have a magnitude of 6, indicating a marginal error range of roughly 10%. As such, we concluded that the Lasso Linear Regression model is a decent choice for our initial prediction.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37509abf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37509abf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https://www.youtube.com/watch?v=NGf0voTMlcs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we decided to use Ridge Linear Regression as another prediction model for comparison. It is very similar to Lasso Regression as it also handle correlated features by shrinking their coefficients towards zero. However, </a:t>
            </a:r>
            <a:r>
              <a:rPr lang="en">
                <a:solidFill>
                  <a:schemeClr val="dk1"/>
                </a:solidFill>
              </a:rPr>
              <a:t>the penalty term in ridge regression is slightly different. The constraint shrinks the coefficients of less important features towards zero, but it will never set them to zero. This reduces their impact on the model but still allowing them to contribute to the predictions.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we can see, the values trained by the model is almost identical to the values provided by the Lasso Regression model, meaning this Ridge Regression model is also a decent option to choose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37509abf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37509abf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the </a:t>
            </a:r>
            <a:r>
              <a:rPr lang="en"/>
              <a:t>flow</a:t>
            </a:r>
            <a:r>
              <a:rPr lang="en"/>
              <a:t> of our presentation, we</a:t>
            </a:r>
            <a:r>
              <a:rPr lang="en"/>
              <a:t> will </a:t>
            </a:r>
            <a:r>
              <a:rPr lang="en"/>
              <a:t>first begin with our introduction, then by our Exploratory Data Analysis and Data preprocessing and Manipulation, our machine learning component covering the different predicting techniques we used and finally our conclusion to end us all off.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7509abff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7509abff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tried using elastic net for our third prediction model as it is a combination technique of both Lasso and Ridge Linear Regression.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Elastic net is commonly used to overcome the limits of those two previous models. Lasso regression for example, can suffer from instability in the selection of features when there is too many correlated features in the data while Ridge regression does not set coefficients to exactly zero, which can reduce its reliability by introducing </a:t>
            </a:r>
            <a:r>
              <a:rPr lang="en">
                <a:solidFill>
                  <a:schemeClr val="dk1"/>
                </a:solidFill>
              </a:rPr>
              <a:t>irrelevant features in its prediction</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Elastic Net tries to overcome these limits by adding a weighted </a:t>
            </a:r>
            <a:r>
              <a:rPr lang="en">
                <a:solidFill>
                  <a:schemeClr val="dk1"/>
                </a:solidFill>
              </a:rPr>
              <a:t>combination</a:t>
            </a:r>
            <a:r>
              <a:rPr lang="en">
                <a:solidFill>
                  <a:schemeClr val="dk1"/>
                </a:solidFill>
              </a:rPr>
              <a:t> of both the regressions’ penalty term, balancing the effect. </a:t>
            </a:r>
            <a:r>
              <a:rPr lang="en">
                <a:solidFill>
                  <a:schemeClr val="dk1"/>
                </a:solidFill>
              </a:rPr>
              <a:t>Surprisingly</a:t>
            </a:r>
            <a:r>
              <a:rPr lang="en">
                <a:solidFill>
                  <a:schemeClr val="dk1"/>
                </a:solidFill>
              </a:rPr>
              <a:t>, as seen in the </a:t>
            </a:r>
            <a:r>
              <a:rPr lang="en">
                <a:solidFill>
                  <a:schemeClr val="dk1"/>
                </a:solidFill>
              </a:rPr>
              <a:t>graph, Elastic Net did not perform better than Lasso or Ridge regression. This is possibly because our dataset is decently sized and do not contain much features that needed to be shrinked. Therefore, we can rule this particular prediction model out.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2ce9615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32ce9615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be using the polynomial regression model. CLICK It is  a form of regression analysis in which the r/s b/w the independent x and the dependent </a:t>
            </a:r>
            <a:r>
              <a:rPr lang="en"/>
              <a:t>variable</a:t>
            </a:r>
            <a:r>
              <a:rPr lang="en"/>
              <a:t> y is modeled as an nth degree polynomial as seen in the equation given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in simple linear regression, the r/s is modeled as a straight line, which is a first degree polynomial. However, in more complex cases whereby the r/s between x and y is not linear, a higher degree polynomial might be needed to provide a better fit to the data. Thus, we will first choose the degree of polynomial by plotting the graph of degree 2 and 3 as seen.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can see, degree 2 is more suitable for the data as compared to degree 3 which is a case of overfitting, whereby the model is too complex, causing it to perform very well on train data but poorly on new unseen data.  CLICK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2ce9615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2ce9615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As seen from the degree 2 polynomial model, we are able to </a:t>
            </a:r>
            <a:r>
              <a:rPr lang="en"/>
              <a:t>evaluate</a:t>
            </a:r>
            <a:r>
              <a:rPr lang="en"/>
              <a:t> the r square, rss and rmse. However, even with the use of degree 2 polynomial, we are still getting a negative r squared value, and an exceptionally low RSS and RMSE as compared to the other models we have used, indicating that this model is a poor fit, possibly due to overfitting as well.  CLICK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table, we are able to see a clear comparison between the different models that we used. CLICK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be focusing on the r squared and rmse values. From the r squared value, we can already </a:t>
            </a:r>
            <a:r>
              <a:rPr lang="en"/>
              <a:t>eliminate</a:t>
            </a:r>
            <a:r>
              <a:rPr lang="en"/>
              <a:t> polynomial as it is a clear case of overfitting with the neg r squared value while we can see that the Lasso linear  and Ridge linear has the highest r squared value of 0.93. To help us better visualise the RMSE value since it seems like a lot of numbers, lets see a visual comparison of the train and test rmse of the different </a:t>
            </a:r>
            <a:r>
              <a:rPr lang="en"/>
              <a:t>models</a:t>
            </a:r>
            <a:r>
              <a:rPr lang="en"/>
              <a:t>.  CLICK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32ce96157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32ce96157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graph, we can tell that  both lasso and ridge  have very similar test and train rmse.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have already eliminated the polynomial regression model due to </a:t>
            </a:r>
            <a:r>
              <a:rPr lang="en"/>
              <a:t>overfitting</a:t>
            </a:r>
            <a:r>
              <a:rPr lang="en"/>
              <a:t>, we can conclude that lasso and ridge has the next lowest RMSE and next highest R squared value. CLICK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3756f737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3756f7372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move on to the conclusion. CLICK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c4305b0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c4305b0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outcomes that we have gotten. Polynomial 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37509abff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37509abff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outcome and data driven insights that we have gotten, we have come up with a recommendation for our problem, which is to discover which machine learning algorithm would be the best to predict walmart weekly sales. And that is to use lasso </a:t>
            </a:r>
            <a:r>
              <a:rPr lang="en"/>
              <a:t>linear</a:t>
            </a:r>
            <a:r>
              <a:rPr lang="en"/>
              <a:t> regression and ridge linear regression as they would be the best suitable option.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38b04470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38b04470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37509abff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37509abff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focus in our project today will be Walmart Sales. Walmart has always been looking for way to make accurate sales and demands predictions. However, due to the improper machine learning algorithm and unforeseen demands, the company is facing a challenge. Therefore, our group’s objective is to find out which algorithm would be ideal in predicting sales and demands.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8b044707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8b044707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the issues that was stated previously, these are the couple of problem statements that we have came up with. Such as, How can we better predict these unforeseen demands? What are the key features that would affect our prediction and are there any correlation between them? Would any of the predictive models have any weaknesses and if so, what are they? And finally, which is the ideal predictive modelling that can predict demand and sales accurately?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37509abff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37509abff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38ab89256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38ab89256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from the image, we started off with doing some simple exploration looking at no. of headers as well as samples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38ab89256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38ab89256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which, we realised that one of the features particularly “date” </a:t>
            </a:r>
            <a:r>
              <a:rPr lang="en"/>
              <a:t>isn't</a:t>
            </a:r>
            <a:r>
              <a:rPr lang="en"/>
              <a:t> beneficial to us in this form. Thus, we decided to splitting it up into day, month, year respectively…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38ab89256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38ab89256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which, our dataset would now have a total of 4 numerical features as well as 5 categorical features. We also did a variable distribution on our target variable “Weekly Sales” as seen on the image on the right </a:t>
            </a:r>
            <a:r>
              <a:rPr lang="en"/>
              <a:t>which</a:t>
            </a:r>
            <a:r>
              <a:rPr lang="en"/>
              <a:t> scales to the millions, to briefly explain, the graph basically shows the distribution of weekly sales, where u can roughly tell that the 500k mark is the spike and the majority of it lies between 300k to 2mil.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A127 GROUP 8</a:t>
            </a:r>
            <a:endParaRPr/>
          </a:p>
          <a:p>
            <a:pPr indent="0" lvl="0" marL="0" rtl="0" algn="ctr">
              <a:spcBef>
                <a:spcPts val="0"/>
              </a:spcBef>
              <a:spcAft>
                <a:spcPts val="0"/>
              </a:spcAft>
              <a:buNone/>
            </a:pPr>
            <a:r>
              <a:rPr lang="en"/>
              <a:t>KEEFER LOO U2222781K</a:t>
            </a:r>
            <a:endParaRPr/>
          </a:p>
          <a:p>
            <a:pPr indent="0" lvl="0" marL="0" rtl="0" algn="ctr">
              <a:spcBef>
                <a:spcPts val="0"/>
              </a:spcBef>
              <a:spcAft>
                <a:spcPts val="0"/>
              </a:spcAft>
              <a:buNone/>
            </a:pPr>
            <a:r>
              <a:rPr lang="en"/>
              <a:t>BRENDAN TEO U2220079K</a:t>
            </a:r>
            <a:endParaRPr/>
          </a:p>
          <a:p>
            <a:pPr indent="0" lvl="0" marL="0" rtl="0" algn="ctr">
              <a:spcBef>
                <a:spcPts val="0"/>
              </a:spcBef>
              <a:spcAft>
                <a:spcPts val="0"/>
              </a:spcAft>
              <a:buNone/>
            </a:pPr>
            <a:r>
              <a:rPr lang="en"/>
              <a:t>KENNETH YEW U2222758H</a:t>
            </a:r>
            <a:endParaRPr/>
          </a:p>
        </p:txBody>
      </p:sp>
      <p:sp>
        <p:nvSpPr>
          <p:cNvPr id="431" name="Google Shape;431;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SC1015 MINI PROJECT</a:t>
            </a:r>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1608717" y="1280046"/>
            <a:ext cx="199237" cy="2828935"/>
            <a:chOff x="1608717" y="1280046"/>
            <a:chExt cx="199237" cy="2828935"/>
          </a:xfrm>
        </p:grpSpPr>
        <p:sp>
          <p:nvSpPr>
            <p:cNvPr id="441" name="Google Shape;441;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23"/>
          <p:cNvGrpSpPr/>
          <p:nvPr/>
        </p:nvGrpSpPr>
        <p:grpSpPr>
          <a:xfrm>
            <a:off x="6780548" y="337714"/>
            <a:ext cx="133252" cy="1952377"/>
            <a:chOff x="6780548" y="337714"/>
            <a:chExt cx="133252" cy="1952377"/>
          </a:xfrm>
        </p:grpSpPr>
        <p:sp>
          <p:nvSpPr>
            <p:cNvPr id="446" name="Google Shape;446;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Categorial Features</a:t>
            </a:r>
            <a:endParaRPr/>
          </a:p>
        </p:txBody>
      </p:sp>
      <p:pic>
        <p:nvPicPr>
          <p:cNvPr id="573" name="Google Shape;573;p32"/>
          <p:cNvPicPr preferRelativeResize="0"/>
          <p:nvPr/>
        </p:nvPicPr>
        <p:blipFill>
          <a:blip r:embed="rId3">
            <a:alphaModFix/>
          </a:blip>
          <a:stretch>
            <a:fillRect/>
          </a:stretch>
        </p:blipFill>
        <p:spPr>
          <a:xfrm>
            <a:off x="1414506" y="1244550"/>
            <a:ext cx="6314995" cy="34403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3"/>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Numerical Features</a:t>
            </a:r>
            <a:endParaRPr/>
          </a:p>
        </p:txBody>
      </p:sp>
      <p:pic>
        <p:nvPicPr>
          <p:cNvPr id="579" name="Google Shape;579;p33"/>
          <p:cNvPicPr preferRelativeResize="0"/>
          <p:nvPr/>
        </p:nvPicPr>
        <p:blipFill>
          <a:blip r:embed="rId3">
            <a:alphaModFix/>
          </a:blip>
          <a:stretch>
            <a:fillRect/>
          </a:stretch>
        </p:blipFill>
        <p:spPr>
          <a:xfrm>
            <a:off x="1217750" y="1195025"/>
            <a:ext cx="7139849" cy="312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4"/>
          <p:cNvSpPr txBox="1"/>
          <p:nvPr>
            <p:ph type="ctrTitle"/>
          </p:nvPr>
        </p:nvSpPr>
        <p:spPr>
          <a:xfrm>
            <a:off x="967100" y="1349025"/>
            <a:ext cx="4999800" cy="18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 </a:t>
            </a:r>
            <a:endParaRPr/>
          </a:p>
          <a:p>
            <a:pPr indent="0" lvl="0" marL="0" rtl="0" algn="ctr">
              <a:spcBef>
                <a:spcPts val="0"/>
              </a:spcBef>
              <a:spcAft>
                <a:spcPts val="0"/>
              </a:spcAft>
              <a:buNone/>
            </a:pPr>
            <a:r>
              <a:rPr lang="en"/>
              <a:t>&amp; Manipulation</a:t>
            </a:r>
            <a:endParaRPr/>
          </a:p>
        </p:txBody>
      </p:sp>
      <p:sp>
        <p:nvSpPr>
          <p:cNvPr id="585" name="Google Shape;585;p3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587" name="Google Shape;587;p3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34"/>
          <p:cNvCxnSpPr>
            <a:stCxn id="585"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5"/>
          <p:cNvSpPr txBox="1"/>
          <p:nvPr>
            <p:ph idx="1" type="body"/>
          </p:nvPr>
        </p:nvSpPr>
        <p:spPr>
          <a:xfrm>
            <a:off x="618826" y="1228050"/>
            <a:ext cx="40236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Checking &amp; Removing Duplicates</a:t>
            </a:r>
            <a:endParaRPr sz="1500"/>
          </a:p>
        </p:txBody>
      </p:sp>
      <p:sp>
        <p:nvSpPr>
          <p:cNvPr id="595" name="Google Shape;595;p3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Cleaning our Dataset</a:t>
            </a:r>
            <a:endParaRPr/>
          </a:p>
        </p:txBody>
      </p:sp>
      <p:pic>
        <p:nvPicPr>
          <p:cNvPr id="596" name="Google Shape;596;p35"/>
          <p:cNvPicPr preferRelativeResize="0"/>
          <p:nvPr/>
        </p:nvPicPr>
        <p:blipFill>
          <a:blip r:embed="rId3">
            <a:alphaModFix/>
          </a:blip>
          <a:stretch>
            <a:fillRect/>
          </a:stretch>
        </p:blipFill>
        <p:spPr>
          <a:xfrm>
            <a:off x="618825" y="1681425"/>
            <a:ext cx="3746500" cy="1296875"/>
          </a:xfrm>
          <a:prstGeom prst="rect">
            <a:avLst/>
          </a:prstGeom>
          <a:noFill/>
          <a:ln>
            <a:noFill/>
          </a:ln>
        </p:spPr>
      </p:pic>
      <p:sp>
        <p:nvSpPr>
          <p:cNvPr id="597" name="Google Shape;597;p35"/>
          <p:cNvSpPr txBox="1"/>
          <p:nvPr>
            <p:ph idx="1" type="body"/>
          </p:nvPr>
        </p:nvSpPr>
        <p:spPr>
          <a:xfrm>
            <a:off x="4642426" y="1228050"/>
            <a:ext cx="40236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Checking for any missing values</a:t>
            </a:r>
            <a:endParaRPr sz="1500"/>
          </a:p>
        </p:txBody>
      </p:sp>
      <p:pic>
        <p:nvPicPr>
          <p:cNvPr id="598" name="Google Shape;598;p35"/>
          <p:cNvPicPr preferRelativeResize="0"/>
          <p:nvPr/>
        </p:nvPicPr>
        <p:blipFill>
          <a:blip r:embed="rId4">
            <a:alphaModFix/>
          </a:blip>
          <a:stretch>
            <a:fillRect/>
          </a:stretch>
        </p:blipFill>
        <p:spPr>
          <a:xfrm>
            <a:off x="4756101" y="1671450"/>
            <a:ext cx="4196774" cy="2436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6"/>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04" name="Google Shape;604;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Removing Outliers</a:t>
            </a:r>
            <a:endParaRPr/>
          </a:p>
        </p:txBody>
      </p:sp>
      <p:pic>
        <p:nvPicPr>
          <p:cNvPr id="605" name="Google Shape;605;p36"/>
          <p:cNvPicPr preferRelativeResize="0"/>
          <p:nvPr/>
        </p:nvPicPr>
        <p:blipFill>
          <a:blip r:embed="rId3">
            <a:alphaModFix/>
          </a:blip>
          <a:stretch>
            <a:fillRect/>
          </a:stretch>
        </p:blipFill>
        <p:spPr>
          <a:xfrm>
            <a:off x="252188" y="1626336"/>
            <a:ext cx="5460973" cy="2441674"/>
          </a:xfrm>
          <a:prstGeom prst="rect">
            <a:avLst/>
          </a:prstGeom>
          <a:noFill/>
          <a:ln>
            <a:noFill/>
          </a:ln>
        </p:spPr>
      </p:pic>
      <p:pic>
        <p:nvPicPr>
          <p:cNvPr id="606" name="Google Shape;606;p36"/>
          <p:cNvPicPr preferRelativeResize="0"/>
          <p:nvPr/>
        </p:nvPicPr>
        <p:blipFill>
          <a:blip r:embed="rId4">
            <a:alphaModFix/>
          </a:blip>
          <a:stretch>
            <a:fillRect/>
          </a:stretch>
        </p:blipFill>
        <p:spPr>
          <a:xfrm>
            <a:off x="5842325" y="1910663"/>
            <a:ext cx="3145075" cy="1872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7"/>
          <p:cNvSpPr txBox="1"/>
          <p:nvPr>
            <p:ph idx="1" type="body"/>
          </p:nvPr>
        </p:nvSpPr>
        <p:spPr>
          <a:xfrm>
            <a:off x="853950" y="1537875"/>
            <a:ext cx="19059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Splitting data into train and test sets</a:t>
            </a:r>
            <a:endParaRPr/>
          </a:p>
        </p:txBody>
      </p:sp>
      <p:sp>
        <p:nvSpPr>
          <p:cNvPr id="612" name="Google Shape;612;p3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Manipulation</a:t>
            </a:r>
            <a:endParaRPr/>
          </a:p>
        </p:txBody>
      </p:sp>
      <p:pic>
        <p:nvPicPr>
          <p:cNvPr id="613" name="Google Shape;613;p37"/>
          <p:cNvPicPr preferRelativeResize="0"/>
          <p:nvPr/>
        </p:nvPicPr>
        <p:blipFill>
          <a:blip r:embed="rId3">
            <a:alphaModFix/>
          </a:blip>
          <a:stretch>
            <a:fillRect/>
          </a:stretch>
        </p:blipFill>
        <p:spPr>
          <a:xfrm>
            <a:off x="3200538" y="1053463"/>
            <a:ext cx="4864759" cy="1737700"/>
          </a:xfrm>
          <a:prstGeom prst="rect">
            <a:avLst/>
          </a:prstGeom>
          <a:noFill/>
          <a:ln>
            <a:noFill/>
          </a:ln>
        </p:spPr>
      </p:pic>
      <p:pic>
        <p:nvPicPr>
          <p:cNvPr id="614" name="Google Shape;614;p37"/>
          <p:cNvPicPr preferRelativeResize="0"/>
          <p:nvPr/>
        </p:nvPicPr>
        <p:blipFill>
          <a:blip r:embed="rId4">
            <a:alphaModFix/>
          </a:blip>
          <a:stretch>
            <a:fillRect/>
          </a:stretch>
        </p:blipFill>
        <p:spPr>
          <a:xfrm>
            <a:off x="3153968" y="3193200"/>
            <a:ext cx="4957875" cy="1737700"/>
          </a:xfrm>
          <a:prstGeom prst="rect">
            <a:avLst/>
          </a:prstGeom>
          <a:noFill/>
          <a:ln>
            <a:noFill/>
          </a:ln>
        </p:spPr>
      </p:pic>
      <p:sp>
        <p:nvSpPr>
          <p:cNvPr id="615" name="Google Shape;615;p37"/>
          <p:cNvSpPr txBox="1"/>
          <p:nvPr>
            <p:ph idx="1" type="body"/>
          </p:nvPr>
        </p:nvSpPr>
        <p:spPr>
          <a:xfrm>
            <a:off x="853950" y="3809900"/>
            <a:ext cx="1905900" cy="50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Standardization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8"/>
          <p:cNvSpPr txBox="1"/>
          <p:nvPr>
            <p:ph idx="1" type="body"/>
          </p:nvPr>
        </p:nvSpPr>
        <p:spPr>
          <a:xfrm>
            <a:off x="220575" y="2199025"/>
            <a:ext cx="2456700" cy="10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seems to be strong multi-correlation between </a:t>
            </a:r>
            <a:r>
              <a:rPr lang="en"/>
              <a:t>the features. </a:t>
            </a:r>
            <a:endParaRPr/>
          </a:p>
        </p:txBody>
      </p:sp>
      <p:sp>
        <p:nvSpPr>
          <p:cNvPr id="621" name="Google Shape;621;p3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Correlation Matrix</a:t>
            </a:r>
            <a:endParaRPr/>
          </a:p>
        </p:txBody>
      </p:sp>
      <p:pic>
        <p:nvPicPr>
          <p:cNvPr id="622" name="Google Shape;622;p38"/>
          <p:cNvPicPr preferRelativeResize="0"/>
          <p:nvPr/>
        </p:nvPicPr>
        <p:blipFill>
          <a:blip r:embed="rId3">
            <a:alphaModFix/>
          </a:blip>
          <a:stretch>
            <a:fillRect/>
          </a:stretch>
        </p:blipFill>
        <p:spPr>
          <a:xfrm>
            <a:off x="2720775" y="1109275"/>
            <a:ext cx="5969925" cy="3849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9"/>
          <p:cNvSpPr txBox="1"/>
          <p:nvPr>
            <p:ph type="ctrTitle"/>
          </p:nvPr>
        </p:nvSpPr>
        <p:spPr>
          <a:xfrm>
            <a:off x="2519537" y="2386975"/>
            <a:ext cx="26220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628" name="Google Shape;628;p39"/>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04</a:t>
            </a:r>
            <a:endParaRPr>
              <a:solidFill>
                <a:schemeClr val="dk2"/>
              </a:solidFill>
            </a:endParaRPr>
          </a:p>
        </p:txBody>
      </p:sp>
      <p:sp>
        <p:nvSpPr>
          <p:cNvPr id="630" name="Google Shape;630;p3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 name="Google Shape;632;p39"/>
          <p:cNvCxnSpPr>
            <a:stCxn id="628"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0"/>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
            </a:r>
            <a:r>
              <a:rPr lang="en"/>
              <a:t>asso</a:t>
            </a:r>
            <a:r>
              <a:rPr lang="en"/>
              <a:t> Linear Regression Model</a:t>
            </a:r>
            <a:endParaRPr/>
          </a:p>
        </p:txBody>
      </p:sp>
      <p:sp>
        <p:nvSpPr>
          <p:cNvPr id="638" name="Google Shape;638;p40"/>
          <p:cNvSpPr txBox="1"/>
          <p:nvPr>
            <p:ph type="ctrTitle"/>
          </p:nvPr>
        </p:nvSpPr>
        <p:spPr>
          <a:xfrm>
            <a:off x="931223" y="1196025"/>
            <a:ext cx="123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639" name="Google Shape;639;p40"/>
          <p:cNvSpPr txBox="1"/>
          <p:nvPr>
            <p:ph idx="2" type="ctrTitle"/>
          </p:nvPr>
        </p:nvSpPr>
        <p:spPr>
          <a:xfrm>
            <a:off x="6723724" y="1196025"/>
            <a:ext cx="1464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Graph</a:t>
            </a:r>
            <a:endParaRPr/>
          </a:p>
        </p:txBody>
      </p:sp>
      <p:sp>
        <p:nvSpPr>
          <p:cNvPr id="640" name="Google Shape;640;p40"/>
          <p:cNvSpPr txBox="1"/>
          <p:nvPr>
            <p:ph idx="3" type="subTitle"/>
          </p:nvPr>
        </p:nvSpPr>
        <p:spPr>
          <a:xfrm>
            <a:off x="4055875" y="1684100"/>
            <a:ext cx="4131900" cy="1349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R</a:t>
            </a:r>
            <a:r>
              <a:rPr baseline="30000" lang="en"/>
              <a:t>2 </a:t>
            </a:r>
            <a:r>
              <a:rPr lang="en"/>
              <a:t>= 0.93 </a:t>
            </a:r>
            <a:endParaRPr/>
          </a:p>
          <a:p>
            <a:pPr indent="-292100" lvl="0" marL="457200" rtl="0" algn="l">
              <a:spcBef>
                <a:spcPts val="1000"/>
              </a:spcBef>
              <a:spcAft>
                <a:spcPts val="0"/>
              </a:spcAft>
              <a:buSzPts val="1000"/>
              <a:buChar char="●"/>
            </a:pPr>
            <a:r>
              <a:rPr lang="en"/>
              <a:t>RSS = 10</a:t>
            </a:r>
            <a:r>
              <a:rPr baseline="30000" lang="en"/>
              <a:t>14</a:t>
            </a:r>
            <a:endParaRPr baseline="-25000"/>
          </a:p>
          <a:p>
            <a:pPr indent="-292100" lvl="0" marL="457200" rtl="0" algn="l">
              <a:spcBef>
                <a:spcPts val="1000"/>
              </a:spcBef>
              <a:spcAft>
                <a:spcPts val="1000"/>
              </a:spcAft>
              <a:buSzPts val="1000"/>
              <a:buChar char="●"/>
            </a:pPr>
            <a:r>
              <a:rPr lang="en"/>
              <a:t>RMSE = 1.5x10</a:t>
            </a:r>
            <a:r>
              <a:rPr baseline="30000" lang="en"/>
              <a:t>5</a:t>
            </a:r>
            <a:endParaRPr/>
          </a:p>
        </p:txBody>
      </p:sp>
      <p:cxnSp>
        <p:nvCxnSpPr>
          <p:cNvPr id="641" name="Google Shape;641;p40"/>
          <p:cNvCxnSpPr>
            <a:stCxn id="638" idx="1"/>
            <a:endCxn id="642" idx="1"/>
          </p:cNvCxnSpPr>
          <p:nvPr/>
        </p:nvCxnSpPr>
        <p:spPr>
          <a:xfrm flipH="1">
            <a:off x="884723" y="1484925"/>
            <a:ext cx="46500" cy="918600"/>
          </a:xfrm>
          <a:prstGeom prst="bentConnector3">
            <a:avLst>
              <a:gd fmla="val 611984" name="adj1"/>
            </a:avLst>
          </a:prstGeom>
          <a:noFill/>
          <a:ln cap="flat" cmpd="sng" w="9525">
            <a:solidFill>
              <a:schemeClr val="accent2"/>
            </a:solidFill>
            <a:prstDash val="solid"/>
            <a:round/>
            <a:headEnd len="med" w="med" type="none"/>
            <a:tailEnd len="med" w="med" type="none"/>
          </a:ln>
        </p:spPr>
      </p:cxnSp>
      <p:cxnSp>
        <p:nvCxnSpPr>
          <p:cNvPr id="643" name="Google Shape;643;p40"/>
          <p:cNvCxnSpPr>
            <a:stCxn id="639" idx="3"/>
            <a:endCxn id="644" idx="3"/>
          </p:cNvCxnSpPr>
          <p:nvPr/>
        </p:nvCxnSpPr>
        <p:spPr>
          <a:xfrm flipH="1">
            <a:off x="5457124" y="1484925"/>
            <a:ext cx="2730600" cy="2560800"/>
          </a:xfrm>
          <a:prstGeom prst="bentConnector3">
            <a:avLst>
              <a:gd fmla="val -8721" name="adj1"/>
            </a:avLst>
          </a:prstGeom>
          <a:noFill/>
          <a:ln cap="flat" cmpd="sng" w="9525">
            <a:solidFill>
              <a:schemeClr val="accent3"/>
            </a:solidFill>
            <a:prstDash val="solid"/>
            <a:round/>
            <a:headEnd len="med" w="med" type="none"/>
            <a:tailEnd len="med" w="med" type="none"/>
          </a:ln>
        </p:spPr>
      </p:cxnSp>
      <p:sp>
        <p:nvSpPr>
          <p:cNvPr id="645" name="Google Shape;645;p40"/>
          <p:cNvSpPr/>
          <p:nvPr/>
        </p:nvSpPr>
        <p:spPr>
          <a:xfrm>
            <a:off x="587459" y="234298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8351724" y="3985063"/>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40"/>
          <p:cNvPicPr preferRelativeResize="0"/>
          <p:nvPr/>
        </p:nvPicPr>
        <p:blipFill>
          <a:blip r:embed="rId3">
            <a:alphaModFix/>
          </a:blip>
          <a:stretch>
            <a:fillRect/>
          </a:stretch>
        </p:blipFill>
        <p:spPr>
          <a:xfrm>
            <a:off x="884775" y="1773825"/>
            <a:ext cx="2994950" cy="1259500"/>
          </a:xfrm>
          <a:prstGeom prst="rect">
            <a:avLst/>
          </a:prstGeom>
          <a:noFill/>
          <a:ln>
            <a:noFill/>
          </a:ln>
        </p:spPr>
      </p:pic>
      <p:pic>
        <p:nvPicPr>
          <p:cNvPr id="644" name="Google Shape;644;p40"/>
          <p:cNvPicPr preferRelativeResize="0"/>
          <p:nvPr/>
        </p:nvPicPr>
        <p:blipFill>
          <a:blip r:embed="rId4">
            <a:alphaModFix/>
          </a:blip>
          <a:stretch>
            <a:fillRect/>
          </a:stretch>
        </p:blipFill>
        <p:spPr>
          <a:xfrm>
            <a:off x="884775" y="3107263"/>
            <a:ext cx="4572301" cy="1876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41"/>
          <p:cNvPicPr preferRelativeResize="0"/>
          <p:nvPr/>
        </p:nvPicPr>
        <p:blipFill>
          <a:blip r:embed="rId3">
            <a:alphaModFix/>
          </a:blip>
          <a:stretch>
            <a:fillRect/>
          </a:stretch>
        </p:blipFill>
        <p:spPr>
          <a:xfrm>
            <a:off x="884775" y="3106875"/>
            <a:ext cx="4572300" cy="1876775"/>
          </a:xfrm>
          <a:prstGeom prst="rect">
            <a:avLst/>
          </a:prstGeom>
          <a:noFill/>
          <a:ln>
            <a:noFill/>
          </a:ln>
        </p:spPr>
      </p:pic>
      <p:pic>
        <p:nvPicPr>
          <p:cNvPr id="652" name="Google Shape;652;p41"/>
          <p:cNvPicPr preferRelativeResize="0"/>
          <p:nvPr/>
        </p:nvPicPr>
        <p:blipFill>
          <a:blip r:embed="rId4">
            <a:alphaModFix/>
          </a:blip>
          <a:stretch>
            <a:fillRect/>
          </a:stretch>
        </p:blipFill>
        <p:spPr>
          <a:xfrm>
            <a:off x="884775" y="1773825"/>
            <a:ext cx="2994950" cy="1221849"/>
          </a:xfrm>
          <a:prstGeom prst="rect">
            <a:avLst/>
          </a:prstGeom>
          <a:noFill/>
          <a:ln>
            <a:noFill/>
          </a:ln>
        </p:spPr>
      </p:pic>
      <p:sp>
        <p:nvSpPr>
          <p:cNvPr id="653" name="Google Shape;653;p41"/>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Ridge</a:t>
            </a:r>
            <a:r>
              <a:rPr lang="en"/>
              <a:t> Linear Regression Model</a:t>
            </a:r>
            <a:endParaRPr/>
          </a:p>
        </p:txBody>
      </p:sp>
      <p:sp>
        <p:nvSpPr>
          <p:cNvPr id="654" name="Google Shape;654;p41"/>
          <p:cNvSpPr txBox="1"/>
          <p:nvPr>
            <p:ph type="ctrTitle"/>
          </p:nvPr>
        </p:nvSpPr>
        <p:spPr>
          <a:xfrm>
            <a:off x="931223" y="1196025"/>
            <a:ext cx="123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655" name="Google Shape;655;p41"/>
          <p:cNvSpPr txBox="1"/>
          <p:nvPr>
            <p:ph idx="2" type="ctrTitle"/>
          </p:nvPr>
        </p:nvSpPr>
        <p:spPr>
          <a:xfrm>
            <a:off x="6723724" y="1196025"/>
            <a:ext cx="1464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Graph</a:t>
            </a:r>
            <a:endParaRPr/>
          </a:p>
        </p:txBody>
      </p:sp>
      <p:sp>
        <p:nvSpPr>
          <p:cNvPr id="656" name="Google Shape;656;p41"/>
          <p:cNvSpPr txBox="1"/>
          <p:nvPr>
            <p:ph idx="3" type="subTitle"/>
          </p:nvPr>
        </p:nvSpPr>
        <p:spPr>
          <a:xfrm>
            <a:off x="4055875" y="1684100"/>
            <a:ext cx="4131900" cy="1349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R</a:t>
            </a:r>
            <a:r>
              <a:rPr baseline="30000" lang="en"/>
              <a:t>2 </a:t>
            </a:r>
            <a:r>
              <a:rPr lang="en"/>
              <a:t>=</a:t>
            </a:r>
            <a:r>
              <a:rPr lang="en"/>
              <a:t> 0.93 </a:t>
            </a:r>
            <a:endParaRPr/>
          </a:p>
          <a:p>
            <a:pPr indent="-292100" lvl="0" marL="457200" rtl="0" algn="l">
              <a:spcBef>
                <a:spcPts val="1000"/>
              </a:spcBef>
              <a:spcAft>
                <a:spcPts val="0"/>
              </a:spcAft>
              <a:buSzPts val="1000"/>
              <a:buChar char="●"/>
            </a:pPr>
            <a:r>
              <a:rPr lang="en"/>
              <a:t>RSS = 10</a:t>
            </a:r>
            <a:r>
              <a:rPr baseline="30000" lang="en"/>
              <a:t>14</a:t>
            </a:r>
            <a:endParaRPr baseline="-25000"/>
          </a:p>
          <a:p>
            <a:pPr indent="-292100" lvl="0" marL="457200" rtl="0" algn="l">
              <a:spcBef>
                <a:spcPts val="1000"/>
              </a:spcBef>
              <a:spcAft>
                <a:spcPts val="1000"/>
              </a:spcAft>
              <a:buSzPts val="1000"/>
              <a:buChar char="●"/>
            </a:pPr>
            <a:r>
              <a:rPr lang="en"/>
              <a:t>RMSE = 1.5x10</a:t>
            </a:r>
            <a:r>
              <a:rPr baseline="30000" lang="en"/>
              <a:t>5</a:t>
            </a:r>
            <a:endParaRPr/>
          </a:p>
        </p:txBody>
      </p:sp>
      <p:cxnSp>
        <p:nvCxnSpPr>
          <p:cNvPr id="657" name="Google Shape;657;p41"/>
          <p:cNvCxnSpPr>
            <a:stCxn id="654" idx="1"/>
            <a:endCxn id="652" idx="1"/>
          </p:cNvCxnSpPr>
          <p:nvPr/>
        </p:nvCxnSpPr>
        <p:spPr>
          <a:xfrm flipH="1">
            <a:off x="884723" y="1484925"/>
            <a:ext cx="46500" cy="899700"/>
          </a:xfrm>
          <a:prstGeom prst="bentConnector3">
            <a:avLst>
              <a:gd fmla="val 611985" name="adj1"/>
            </a:avLst>
          </a:prstGeom>
          <a:noFill/>
          <a:ln cap="flat" cmpd="sng" w="9525">
            <a:solidFill>
              <a:schemeClr val="accent2"/>
            </a:solidFill>
            <a:prstDash val="solid"/>
            <a:round/>
            <a:headEnd len="med" w="med" type="none"/>
            <a:tailEnd len="med" w="med" type="none"/>
          </a:ln>
        </p:spPr>
      </p:cxnSp>
      <p:cxnSp>
        <p:nvCxnSpPr>
          <p:cNvPr id="658" name="Google Shape;658;p41"/>
          <p:cNvCxnSpPr>
            <a:stCxn id="655" idx="3"/>
            <a:endCxn id="651" idx="3"/>
          </p:cNvCxnSpPr>
          <p:nvPr/>
        </p:nvCxnSpPr>
        <p:spPr>
          <a:xfrm flipH="1">
            <a:off x="5457124" y="1484925"/>
            <a:ext cx="2730600" cy="2560200"/>
          </a:xfrm>
          <a:prstGeom prst="bentConnector3">
            <a:avLst>
              <a:gd fmla="val -8721" name="adj1"/>
            </a:avLst>
          </a:prstGeom>
          <a:noFill/>
          <a:ln cap="flat" cmpd="sng" w="9525">
            <a:solidFill>
              <a:schemeClr val="accent3"/>
            </a:solidFill>
            <a:prstDash val="solid"/>
            <a:round/>
            <a:headEnd len="med" w="med" type="none"/>
            <a:tailEnd len="med" w="med" type="none"/>
          </a:ln>
        </p:spPr>
      </p:cxnSp>
      <p:sp>
        <p:nvSpPr>
          <p:cNvPr id="659" name="Google Shape;659;p41"/>
          <p:cNvSpPr/>
          <p:nvPr/>
        </p:nvSpPr>
        <p:spPr>
          <a:xfrm>
            <a:off x="587459" y="234298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8351724" y="3985063"/>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cxnSp>
        <p:nvCxnSpPr>
          <p:cNvPr id="456" name="Google Shape;456;p24"/>
          <p:cNvCxnSpPr/>
          <p:nvPr/>
        </p:nvCxnSpPr>
        <p:spPr>
          <a:xfrm>
            <a:off x="1357438" y="2423375"/>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457" name="Google Shape;457;p24"/>
          <p:cNvCxnSpPr/>
          <p:nvPr/>
        </p:nvCxnSpPr>
        <p:spPr>
          <a:xfrm>
            <a:off x="3130638" y="2955238"/>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458" name="Google Shape;458;p24"/>
          <p:cNvCxnSpPr/>
          <p:nvPr/>
        </p:nvCxnSpPr>
        <p:spPr>
          <a:xfrm>
            <a:off x="4662525" y="2392963"/>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459" name="Google Shape;459;p24"/>
          <p:cNvCxnSpPr/>
          <p:nvPr/>
        </p:nvCxnSpPr>
        <p:spPr>
          <a:xfrm>
            <a:off x="6497738" y="2976550"/>
            <a:ext cx="0" cy="455100"/>
          </a:xfrm>
          <a:prstGeom prst="straightConnector1">
            <a:avLst/>
          </a:prstGeom>
          <a:noFill/>
          <a:ln cap="flat" cmpd="sng" w="19050">
            <a:solidFill>
              <a:schemeClr val="lt2"/>
            </a:solidFill>
            <a:prstDash val="solid"/>
            <a:round/>
            <a:headEnd len="med" w="med" type="none"/>
            <a:tailEnd len="med" w="med" type="none"/>
          </a:ln>
        </p:spPr>
      </p:cxnSp>
      <p:sp>
        <p:nvSpPr>
          <p:cNvPr id="460" name="Google Shape;460;p2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FLOW</a:t>
            </a:r>
            <a:endParaRPr/>
          </a:p>
        </p:txBody>
      </p:sp>
      <p:cxnSp>
        <p:nvCxnSpPr>
          <p:cNvPr id="461" name="Google Shape;461;p24"/>
          <p:cNvCxnSpPr/>
          <p:nvPr/>
        </p:nvCxnSpPr>
        <p:spPr>
          <a:xfrm flipH="1" rot="10800000">
            <a:off x="303050" y="2917350"/>
            <a:ext cx="8569500" cy="9300"/>
          </a:xfrm>
          <a:prstGeom prst="straightConnector1">
            <a:avLst/>
          </a:prstGeom>
          <a:noFill/>
          <a:ln cap="flat" cmpd="sng" w="19050">
            <a:solidFill>
              <a:schemeClr val="lt2"/>
            </a:solidFill>
            <a:prstDash val="solid"/>
            <a:round/>
            <a:headEnd len="med" w="med" type="none"/>
            <a:tailEnd len="med" w="med" type="none"/>
          </a:ln>
        </p:spPr>
      </p:cxnSp>
      <p:grpSp>
        <p:nvGrpSpPr>
          <p:cNvPr id="462" name="Google Shape;462;p24"/>
          <p:cNvGrpSpPr/>
          <p:nvPr/>
        </p:nvGrpSpPr>
        <p:grpSpPr>
          <a:xfrm>
            <a:off x="1170700" y="2731350"/>
            <a:ext cx="373500" cy="373500"/>
            <a:chOff x="1372725" y="1912500"/>
            <a:chExt cx="373500" cy="373500"/>
          </a:xfrm>
        </p:grpSpPr>
        <p:sp>
          <p:nvSpPr>
            <p:cNvPr id="463" name="Google Shape;463;p24"/>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4"/>
          <p:cNvGrpSpPr/>
          <p:nvPr/>
        </p:nvGrpSpPr>
        <p:grpSpPr>
          <a:xfrm>
            <a:off x="2943892" y="2731350"/>
            <a:ext cx="373500" cy="373500"/>
            <a:chOff x="3212675" y="1912500"/>
            <a:chExt cx="373500" cy="373500"/>
          </a:xfrm>
        </p:grpSpPr>
        <p:sp>
          <p:nvSpPr>
            <p:cNvPr id="466" name="Google Shape;466;p24"/>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4"/>
          <p:cNvGrpSpPr/>
          <p:nvPr/>
        </p:nvGrpSpPr>
        <p:grpSpPr>
          <a:xfrm>
            <a:off x="4475771" y="2724725"/>
            <a:ext cx="373500" cy="373500"/>
            <a:chOff x="5557850" y="1912500"/>
            <a:chExt cx="373500" cy="373500"/>
          </a:xfrm>
        </p:grpSpPr>
        <p:sp>
          <p:nvSpPr>
            <p:cNvPr id="469" name="Google Shape;469;p24"/>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4"/>
          <p:cNvGrpSpPr/>
          <p:nvPr/>
        </p:nvGrpSpPr>
        <p:grpSpPr>
          <a:xfrm>
            <a:off x="6311000" y="2731350"/>
            <a:ext cx="373500" cy="373500"/>
            <a:chOff x="7457825" y="1912500"/>
            <a:chExt cx="373500" cy="373500"/>
          </a:xfrm>
        </p:grpSpPr>
        <p:sp>
          <p:nvSpPr>
            <p:cNvPr id="472" name="Google Shape;472;p24"/>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4"/>
          <p:cNvSpPr txBox="1"/>
          <p:nvPr>
            <p:ph idx="4294967295" type="ctrTitle"/>
          </p:nvPr>
        </p:nvSpPr>
        <p:spPr>
          <a:xfrm>
            <a:off x="408425" y="1977263"/>
            <a:ext cx="18813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Introduction</a:t>
            </a:r>
            <a:endParaRPr sz="1800"/>
          </a:p>
        </p:txBody>
      </p:sp>
      <p:sp>
        <p:nvSpPr>
          <p:cNvPr id="475" name="Google Shape;475;p24"/>
          <p:cNvSpPr txBox="1"/>
          <p:nvPr>
            <p:ph idx="4294967295" type="subTitle"/>
          </p:nvPr>
        </p:nvSpPr>
        <p:spPr>
          <a:xfrm>
            <a:off x="163753" y="1374663"/>
            <a:ext cx="2387400" cy="644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i="1" sz="1400"/>
          </a:p>
          <a:p>
            <a:pPr indent="0" lvl="0" marL="0" rtl="0" algn="ctr">
              <a:lnSpc>
                <a:spcPct val="100000"/>
              </a:lnSpc>
              <a:spcBef>
                <a:spcPts val="0"/>
              </a:spcBef>
              <a:spcAft>
                <a:spcPts val="0"/>
              </a:spcAft>
              <a:buNone/>
            </a:pPr>
            <a:r>
              <a:rPr i="1" lang="en" sz="1400"/>
              <a:t>Background</a:t>
            </a:r>
            <a:endParaRPr i="1" sz="1400"/>
          </a:p>
          <a:p>
            <a:pPr indent="0" lvl="0" marL="0" rtl="0" algn="ctr">
              <a:lnSpc>
                <a:spcPct val="100000"/>
              </a:lnSpc>
              <a:spcBef>
                <a:spcPts val="0"/>
              </a:spcBef>
              <a:spcAft>
                <a:spcPts val="0"/>
              </a:spcAft>
              <a:buNone/>
            </a:pPr>
            <a:r>
              <a:rPr i="1" lang="en" sz="1400"/>
              <a:t>Problem Statement</a:t>
            </a:r>
            <a:endParaRPr i="1" sz="1400"/>
          </a:p>
        </p:txBody>
      </p:sp>
      <p:sp>
        <p:nvSpPr>
          <p:cNvPr id="476" name="Google Shape;476;p24"/>
          <p:cNvSpPr txBox="1"/>
          <p:nvPr>
            <p:ph idx="4294967295" type="ctrTitle"/>
          </p:nvPr>
        </p:nvSpPr>
        <p:spPr>
          <a:xfrm>
            <a:off x="3705813" y="1679000"/>
            <a:ext cx="19302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Data Preprocessing &amp; Manipulation</a:t>
            </a:r>
            <a:endParaRPr sz="1800"/>
          </a:p>
        </p:txBody>
      </p:sp>
      <p:sp>
        <p:nvSpPr>
          <p:cNvPr id="477" name="Google Shape;477;p24"/>
          <p:cNvSpPr txBox="1"/>
          <p:nvPr>
            <p:ph idx="4294967295" type="subTitle"/>
          </p:nvPr>
        </p:nvSpPr>
        <p:spPr>
          <a:xfrm>
            <a:off x="3664724" y="1159450"/>
            <a:ext cx="19956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i="1" lang="en" sz="1400"/>
              <a:t>Data Cleaning</a:t>
            </a:r>
            <a:endParaRPr i="1" sz="1400"/>
          </a:p>
          <a:p>
            <a:pPr indent="0" lvl="0" marL="0" rtl="0" algn="ctr">
              <a:lnSpc>
                <a:spcPct val="100000"/>
              </a:lnSpc>
              <a:spcBef>
                <a:spcPts val="0"/>
              </a:spcBef>
              <a:spcAft>
                <a:spcPts val="0"/>
              </a:spcAft>
              <a:buNone/>
            </a:pPr>
            <a:r>
              <a:rPr i="1" lang="en" sz="1400"/>
              <a:t>Data Manipulation</a:t>
            </a:r>
            <a:endParaRPr i="1" sz="1400"/>
          </a:p>
        </p:txBody>
      </p:sp>
      <p:sp>
        <p:nvSpPr>
          <p:cNvPr id="478" name="Google Shape;478;p24"/>
          <p:cNvSpPr txBox="1"/>
          <p:nvPr>
            <p:ph idx="4294967295" type="ctrTitle"/>
          </p:nvPr>
        </p:nvSpPr>
        <p:spPr>
          <a:xfrm>
            <a:off x="705875" y="3282474"/>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rPr>
              <a:t>01</a:t>
            </a:r>
            <a:endParaRPr sz="2400">
              <a:solidFill>
                <a:schemeClr val="accent2"/>
              </a:solidFill>
            </a:endParaRPr>
          </a:p>
        </p:txBody>
      </p:sp>
      <p:sp>
        <p:nvSpPr>
          <p:cNvPr id="479" name="Google Shape;479;p24"/>
          <p:cNvSpPr txBox="1"/>
          <p:nvPr>
            <p:ph idx="4294967295" type="ctrTitle"/>
          </p:nvPr>
        </p:nvSpPr>
        <p:spPr>
          <a:xfrm>
            <a:off x="2487450" y="2113408"/>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02</a:t>
            </a:r>
            <a:endParaRPr sz="2400">
              <a:solidFill>
                <a:schemeClr val="accent1"/>
              </a:solidFill>
            </a:endParaRPr>
          </a:p>
        </p:txBody>
      </p:sp>
      <p:sp>
        <p:nvSpPr>
          <p:cNvPr id="480" name="Google Shape;480;p24"/>
          <p:cNvSpPr txBox="1"/>
          <p:nvPr>
            <p:ph idx="4294967295" type="ctrTitle"/>
          </p:nvPr>
        </p:nvSpPr>
        <p:spPr>
          <a:xfrm>
            <a:off x="4027713" y="3275849"/>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rPr>
              <a:t>03</a:t>
            </a:r>
            <a:endParaRPr sz="2400">
              <a:solidFill>
                <a:schemeClr val="accent3"/>
              </a:solidFill>
            </a:endParaRPr>
          </a:p>
        </p:txBody>
      </p:sp>
      <p:sp>
        <p:nvSpPr>
          <p:cNvPr id="481" name="Google Shape;481;p24"/>
          <p:cNvSpPr txBox="1"/>
          <p:nvPr>
            <p:ph idx="4294967295" type="ctrTitle"/>
          </p:nvPr>
        </p:nvSpPr>
        <p:spPr>
          <a:xfrm>
            <a:off x="5854550" y="2113408"/>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rPr>
              <a:t>04</a:t>
            </a:r>
            <a:endParaRPr sz="2400">
              <a:solidFill>
                <a:schemeClr val="accent4"/>
              </a:solidFill>
            </a:endParaRPr>
          </a:p>
        </p:txBody>
      </p:sp>
      <p:sp>
        <p:nvSpPr>
          <p:cNvPr id="482" name="Google Shape;482;p24"/>
          <p:cNvSpPr txBox="1"/>
          <p:nvPr>
            <p:ph idx="4294967295" type="ctrTitle"/>
          </p:nvPr>
        </p:nvSpPr>
        <p:spPr>
          <a:xfrm>
            <a:off x="1936950" y="3438925"/>
            <a:ext cx="2387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Exploratory Data Analysis</a:t>
            </a:r>
            <a:endParaRPr sz="1800"/>
          </a:p>
        </p:txBody>
      </p:sp>
      <p:sp>
        <p:nvSpPr>
          <p:cNvPr id="483" name="Google Shape;483;p24"/>
          <p:cNvSpPr txBox="1"/>
          <p:nvPr>
            <p:ph idx="4294967295" type="subTitle"/>
          </p:nvPr>
        </p:nvSpPr>
        <p:spPr>
          <a:xfrm>
            <a:off x="2075689" y="3866998"/>
            <a:ext cx="21099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400"/>
              <a:t>Data Exploration</a:t>
            </a:r>
            <a:endParaRPr i="1" sz="1400"/>
          </a:p>
          <a:p>
            <a:pPr indent="0" lvl="0" marL="0" rtl="0" algn="ctr">
              <a:lnSpc>
                <a:spcPct val="100000"/>
              </a:lnSpc>
              <a:spcBef>
                <a:spcPts val="0"/>
              </a:spcBef>
              <a:spcAft>
                <a:spcPts val="0"/>
              </a:spcAft>
              <a:buNone/>
            </a:pPr>
            <a:r>
              <a:rPr i="1" lang="en" sz="1400"/>
              <a:t>Data Preprocessing</a:t>
            </a:r>
            <a:endParaRPr i="1" sz="1400"/>
          </a:p>
        </p:txBody>
      </p:sp>
      <p:sp>
        <p:nvSpPr>
          <p:cNvPr id="484" name="Google Shape;484;p24"/>
          <p:cNvSpPr txBox="1"/>
          <p:nvPr>
            <p:ph idx="4294967295" type="ctrTitle"/>
          </p:nvPr>
        </p:nvSpPr>
        <p:spPr>
          <a:xfrm>
            <a:off x="5218100" y="3391825"/>
            <a:ext cx="25593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Machine Learning</a:t>
            </a:r>
            <a:endParaRPr sz="1800"/>
          </a:p>
        </p:txBody>
      </p:sp>
      <p:sp>
        <p:nvSpPr>
          <p:cNvPr id="485" name="Google Shape;485;p24"/>
          <p:cNvSpPr txBox="1"/>
          <p:nvPr>
            <p:ph idx="4294967295" type="subTitle"/>
          </p:nvPr>
        </p:nvSpPr>
        <p:spPr>
          <a:xfrm>
            <a:off x="5290402" y="3664075"/>
            <a:ext cx="24213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400"/>
              <a:t>Lasso Linear </a:t>
            </a:r>
            <a:endParaRPr i="1" sz="1400"/>
          </a:p>
          <a:p>
            <a:pPr indent="0" lvl="0" marL="0" rtl="0" algn="ctr">
              <a:lnSpc>
                <a:spcPct val="100000"/>
              </a:lnSpc>
              <a:spcBef>
                <a:spcPts val="0"/>
              </a:spcBef>
              <a:spcAft>
                <a:spcPts val="0"/>
              </a:spcAft>
              <a:buNone/>
            </a:pPr>
            <a:r>
              <a:rPr i="1" lang="en" sz="1400"/>
              <a:t>Ridge Linear </a:t>
            </a:r>
            <a:endParaRPr i="1" sz="1400"/>
          </a:p>
          <a:p>
            <a:pPr indent="0" lvl="0" marL="0" rtl="0" algn="ctr">
              <a:lnSpc>
                <a:spcPct val="100000"/>
              </a:lnSpc>
              <a:spcBef>
                <a:spcPts val="0"/>
              </a:spcBef>
              <a:spcAft>
                <a:spcPts val="0"/>
              </a:spcAft>
              <a:buNone/>
            </a:pPr>
            <a:r>
              <a:rPr i="1" lang="en" sz="1400"/>
              <a:t>Elastic Net </a:t>
            </a:r>
            <a:endParaRPr i="1" sz="1400"/>
          </a:p>
          <a:p>
            <a:pPr indent="0" lvl="0" marL="0" rtl="0" algn="ctr">
              <a:lnSpc>
                <a:spcPct val="100000"/>
              </a:lnSpc>
              <a:spcBef>
                <a:spcPts val="0"/>
              </a:spcBef>
              <a:spcAft>
                <a:spcPts val="0"/>
              </a:spcAft>
              <a:buNone/>
            </a:pPr>
            <a:r>
              <a:rPr i="1" lang="en" sz="1400"/>
              <a:t>Polynomial Regression</a:t>
            </a:r>
            <a:endParaRPr i="1" sz="1400"/>
          </a:p>
        </p:txBody>
      </p:sp>
      <p:sp>
        <p:nvSpPr>
          <p:cNvPr id="486" name="Google Shape;486;p24"/>
          <p:cNvSpPr txBox="1"/>
          <p:nvPr>
            <p:ph idx="4294967295" type="ctrTitle"/>
          </p:nvPr>
        </p:nvSpPr>
        <p:spPr>
          <a:xfrm>
            <a:off x="7166413" y="1977263"/>
            <a:ext cx="18813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Conclusion</a:t>
            </a:r>
            <a:endParaRPr sz="1800"/>
          </a:p>
        </p:txBody>
      </p:sp>
      <p:sp>
        <p:nvSpPr>
          <p:cNvPr id="487" name="Google Shape;487;p24"/>
          <p:cNvSpPr txBox="1"/>
          <p:nvPr>
            <p:ph idx="4294967295" type="subTitle"/>
          </p:nvPr>
        </p:nvSpPr>
        <p:spPr>
          <a:xfrm>
            <a:off x="7052100" y="1556902"/>
            <a:ext cx="21099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i="1" lang="en" sz="1400"/>
              <a:t>Outcome</a:t>
            </a:r>
            <a:endParaRPr i="1" sz="1400"/>
          </a:p>
          <a:p>
            <a:pPr indent="0" lvl="0" marL="0" rtl="0" algn="ctr">
              <a:lnSpc>
                <a:spcPct val="100000"/>
              </a:lnSpc>
              <a:spcBef>
                <a:spcPts val="0"/>
              </a:spcBef>
              <a:spcAft>
                <a:spcPts val="0"/>
              </a:spcAft>
              <a:buNone/>
            </a:pPr>
            <a:r>
              <a:rPr i="1" lang="en" sz="1400"/>
              <a:t>Recommendation</a:t>
            </a:r>
            <a:endParaRPr i="1" sz="1400"/>
          </a:p>
        </p:txBody>
      </p:sp>
      <p:cxnSp>
        <p:nvCxnSpPr>
          <p:cNvPr id="488" name="Google Shape;488;p24"/>
          <p:cNvCxnSpPr/>
          <p:nvPr/>
        </p:nvCxnSpPr>
        <p:spPr>
          <a:xfrm>
            <a:off x="8098638" y="2433663"/>
            <a:ext cx="0" cy="455100"/>
          </a:xfrm>
          <a:prstGeom prst="straightConnector1">
            <a:avLst/>
          </a:prstGeom>
          <a:noFill/>
          <a:ln cap="flat" cmpd="sng" w="19050">
            <a:solidFill>
              <a:schemeClr val="lt2"/>
            </a:solidFill>
            <a:prstDash val="solid"/>
            <a:round/>
            <a:headEnd len="med" w="med" type="none"/>
            <a:tailEnd len="med" w="med" type="none"/>
          </a:ln>
        </p:spPr>
      </p:cxnSp>
      <p:grpSp>
        <p:nvGrpSpPr>
          <p:cNvPr id="489" name="Google Shape;489;p24"/>
          <p:cNvGrpSpPr/>
          <p:nvPr/>
        </p:nvGrpSpPr>
        <p:grpSpPr>
          <a:xfrm>
            <a:off x="7911908" y="2731350"/>
            <a:ext cx="373500" cy="373500"/>
            <a:chOff x="5557850" y="1912500"/>
            <a:chExt cx="373500" cy="373500"/>
          </a:xfrm>
        </p:grpSpPr>
        <p:sp>
          <p:nvSpPr>
            <p:cNvPr id="490" name="Google Shape;490;p24"/>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491" name="Google Shape;491;p24"/>
            <p:cNvSpPr/>
            <p:nvPr/>
          </p:nvSpPr>
          <p:spPr>
            <a:xfrm>
              <a:off x="5557850" y="1912500"/>
              <a:ext cx="373500" cy="373500"/>
            </a:xfrm>
            <a:prstGeom prst="donut">
              <a:avLst>
                <a:gd fmla="val 10193"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grpSp>
      <p:sp>
        <p:nvSpPr>
          <p:cNvPr id="492" name="Google Shape;492;p24"/>
          <p:cNvSpPr txBox="1"/>
          <p:nvPr>
            <p:ph idx="4294967295" type="ctrTitle"/>
          </p:nvPr>
        </p:nvSpPr>
        <p:spPr>
          <a:xfrm>
            <a:off x="7463850" y="3282474"/>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6AA84F"/>
                </a:solidFill>
              </a:rPr>
              <a:t>05</a:t>
            </a:r>
            <a:endParaRPr sz="2400">
              <a:solidFill>
                <a:srgbClr val="6AA84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42"/>
          <p:cNvPicPr preferRelativeResize="0"/>
          <p:nvPr/>
        </p:nvPicPr>
        <p:blipFill rotWithShape="1">
          <a:blip r:embed="rId3">
            <a:alphaModFix/>
          </a:blip>
          <a:srcRect b="37737" l="24391" r="40206" t="37113"/>
          <a:stretch/>
        </p:blipFill>
        <p:spPr>
          <a:xfrm>
            <a:off x="884775" y="1770800"/>
            <a:ext cx="2994950" cy="1221849"/>
          </a:xfrm>
          <a:prstGeom prst="rect">
            <a:avLst/>
          </a:prstGeom>
          <a:noFill/>
          <a:ln>
            <a:noFill/>
          </a:ln>
        </p:spPr>
      </p:pic>
      <p:pic>
        <p:nvPicPr>
          <p:cNvPr id="666" name="Google Shape;666;p42"/>
          <p:cNvPicPr preferRelativeResize="0"/>
          <p:nvPr/>
        </p:nvPicPr>
        <p:blipFill rotWithShape="1">
          <a:blip r:embed="rId4">
            <a:alphaModFix/>
          </a:blip>
          <a:srcRect b="25829" l="24836" r="1876" t="34543"/>
          <a:stretch/>
        </p:blipFill>
        <p:spPr>
          <a:xfrm>
            <a:off x="884775" y="3106875"/>
            <a:ext cx="4572302" cy="1876776"/>
          </a:xfrm>
          <a:prstGeom prst="rect">
            <a:avLst/>
          </a:prstGeom>
          <a:noFill/>
          <a:ln>
            <a:noFill/>
          </a:ln>
        </p:spPr>
      </p:pic>
      <p:sp>
        <p:nvSpPr>
          <p:cNvPr id="667" name="Google Shape;667;p42"/>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Elastic Net</a:t>
            </a:r>
            <a:r>
              <a:rPr lang="en"/>
              <a:t> Regression Model</a:t>
            </a:r>
            <a:endParaRPr/>
          </a:p>
        </p:txBody>
      </p:sp>
      <p:sp>
        <p:nvSpPr>
          <p:cNvPr id="668" name="Google Shape;668;p42"/>
          <p:cNvSpPr txBox="1"/>
          <p:nvPr>
            <p:ph type="ctrTitle"/>
          </p:nvPr>
        </p:nvSpPr>
        <p:spPr>
          <a:xfrm>
            <a:off x="931223" y="1196025"/>
            <a:ext cx="123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669" name="Google Shape;669;p42"/>
          <p:cNvSpPr txBox="1"/>
          <p:nvPr>
            <p:ph idx="2" type="ctrTitle"/>
          </p:nvPr>
        </p:nvSpPr>
        <p:spPr>
          <a:xfrm>
            <a:off x="6723724" y="1196025"/>
            <a:ext cx="1464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Graph</a:t>
            </a:r>
            <a:endParaRPr/>
          </a:p>
        </p:txBody>
      </p:sp>
      <p:sp>
        <p:nvSpPr>
          <p:cNvPr id="670" name="Google Shape;670;p42"/>
          <p:cNvSpPr txBox="1"/>
          <p:nvPr>
            <p:ph idx="3" type="subTitle"/>
          </p:nvPr>
        </p:nvSpPr>
        <p:spPr>
          <a:xfrm>
            <a:off x="4055875" y="1684100"/>
            <a:ext cx="4131900" cy="1349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R</a:t>
            </a:r>
            <a:r>
              <a:rPr baseline="30000" lang="en"/>
              <a:t>2 </a:t>
            </a:r>
            <a:r>
              <a:rPr lang="en"/>
              <a:t>= 0.81</a:t>
            </a:r>
            <a:endParaRPr/>
          </a:p>
          <a:p>
            <a:pPr indent="-292100" lvl="0" marL="457200" rtl="0" algn="l">
              <a:spcBef>
                <a:spcPts val="1000"/>
              </a:spcBef>
              <a:spcAft>
                <a:spcPts val="0"/>
              </a:spcAft>
              <a:buSzPts val="1000"/>
              <a:buChar char="●"/>
            </a:pPr>
            <a:r>
              <a:rPr lang="en"/>
              <a:t>RSS = 6x10</a:t>
            </a:r>
            <a:r>
              <a:rPr baseline="30000" lang="en"/>
              <a:t>14</a:t>
            </a:r>
            <a:endParaRPr baseline="-25000"/>
          </a:p>
          <a:p>
            <a:pPr indent="-292100" lvl="0" marL="457200" rtl="0" algn="l">
              <a:spcBef>
                <a:spcPts val="1000"/>
              </a:spcBef>
              <a:spcAft>
                <a:spcPts val="1000"/>
              </a:spcAft>
              <a:buSzPts val="1000"/>
              <a:buChar char="●"/>
            </a:pPr>
            <a:r>
              <a:rPr lang="en"/>
              <a:t>RMSE = 2.5x10</a:t>
            </a:r>
            <a:r>
              <a:rPr baseline="30000" lang="en"/>
              <a:t>5</a:t>
            </a:r>
            <a:endParaRPr/>
          </a:p>
        </p:txBody>
      </p:sp>
      <p:cxnSp>
        <p:nvCxnSpPr>
          <p:cNvPr id="671" name="Google Shape;671;p42"/>
          <p:cNvCxnSpPr>
            <a:stCxn id="668" idx="1"/>
            <a:endCxn id="665" idx="1"/>
          </p:cNvCxnSpPr>
          <p:nvPr/>
        </p:nvCxnSpPr>
        <p:spPr>
          <a:xfrm flipH="1">
            <a:off x="884723" y="1484925"/>
            <a:ext cx="46500" cy="896700"/>
          </a:xfrm>
          <a:prstGeom prst="bentConnector3">
            <a:avLst>
              <a:gd fmla="val 611984" name="adj1"/>
            </a:avLst>
          </a:prstGeom>
          <a:noFill/>
          <a:ln cap="flat" cmpd="sng" w="9525">
            <a:solidFill>
              <a:schemeClr val="accent2"/>
            </a:solidFill>
            <a:prstDash val="solid"/>
            <a:round/>
            <a:headEnd len="med" w="med" type="none"/>
            <a:tailEnd len="med" w="med" type="none"/>
          </a:ln>
        </p:spPr>
      </p:cxnSp>
      <p:cxnSp>
        <p:nvCxnSpPr>
          <p:cNvPr id="672" name="Google Shape;672;p42"/>
          <p:cNvCxnSpPr>
            <a:stCxn id="669" idx="3"/>
            <a:endCxn id="673" idx="3"/>
          </p:cNvCxnSpPr>
          <p:nvPr/>
        </p:nvCxnSpPr>
        <p:spPr>
          <a:xfrm flipH="1">
            <a:off x="5457124" y="1484925"/>
            <a:ext cx="2730600" cy="2560200"/>
          </a:xfrm>
          <a:prstGeom prst="bentConnector3">
            <a:avLst>
              <a:gd fmla="val -8721" name="adj1"/>
            </a:avLst>
          </a:prstGeom>
          <a:noFill/>
          <a:ln cap="flat" cmpd="sng" w="9525">
            <a:solidFill>
              <a:schemeClr val="accent3"/>
            </a:solidFill>
            <a:prstDash val="solid"/>
            <a:round/>
            <a:headEnd len="med" w="med" type="none"/>
            <a:tailEnd len="med" w="med" type="none"/>
          </a:ln>
        </p:spPr>
      </p:cxnSp>
      <p:sp>
        <p:nvSpPr>
          <p:cNvPr id="674" name="Google Shape;674;p42"/>
          <p:cNvSpPr/>
          <p:nvPr/>
        </p:nvSpPr>
        <p:spPr>
          <a:xfrm>
            <a:off x="587459" y="234298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8351724" y="3985063"/>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3"/>
          <p:cNvSpPr txBox="1"/>
          <p:nvPr>
            <p:ph type="ctrTitle"/>
          </p:nvPr>
        </p:nvSpPr>
        <p:spPr>
          <a:xfrm>
            <a:off x="746725" y="1741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pic>
        <p:nvPicPr>
          <p:cNvPr id="681" name="Google Shape;681;p43"/>
          <p:cNvPicPr preferRelativeResize="0"/>
          <p:nvPr/>
        </p:nvPicPr>
        <p:blipFill rotWithShape="1">
          <a:blip r:embed="rId3">
            <a:alphaModFix/>
          </a:blip>
          <a:srcRect b="20426" l="10903" r="44002" t="21659"/>
          <a:stretch/>
        </p:blipFill>
        <p:spPr>
          <a:xfrm>
            <a:off x="1618625" y="797975"/>
            <a:ext cx="5271398" cy="4010976"/>
          </a:xfrm>
          <a:prstGeom prst="rect">
            <a:avLst/>
          </a:prstGeom>
          <a:noFill/>
          <a:ln>
            <a:noFill/>
          </a:ln>
        </p:spPr>
      </p:pic>
      <p:pic>
        <p:nvPicPr>
          <p:cNvPr id="682" name="Google Shape;682;p43"/>
          <p:cNvPicPr preferRelativeResize="0"/>
          <p:nvPr/>
        </p:nvPicPr>
        <p:blipFill>
          <a:blip r:embed="rId4">
            <a:alphaModFix/>
          </a:blip>
          <a:stretch>
            <a:fillRect/>
          </a:stretch>
        </p:blipFill>
        <p:spPr>
          <a:xfrm>
            <a:off x="5053125" y="2539050"/>
            <a:ext cx="1401700" cy="1401700"/>
          </a:xfrm>
          <a:prstGeom prst="rect">
            <a:avLst/>
          </a:prstGeom>
          <a:noFill/>
          <a:ln>
            <a:noFill/>
          </a:ln>
        </p:spPr>
      </p:pic>
      <p:pic>
        <p:nvPicPr>
          <p:cNvPr id="683" name="Google Shape;683;p43"/>
          <p:cNvPicPr preferRelativeResize="0"/>
          <p:nvPr/>
        </p:nvPicPr>
        <p:blipFill rotWithShape="1">
          <a:blip r:embed="rId5">
            <a:alphaModFix/>
          </a:blip>
          <a:srcRect b="39949" l="27758" r="32979" t="38812"/>
          <a:stretch/>
        </p:blipFill>
        <p:spPr>
          <a:xfrm>
            <a:off x="1211538" y="989125"/>
            <a:ext cx="6085574" cy="205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4"/>
          <p:cNvSpPr txBox="1"/>
          <p:nvPr>
            <p:ph type="ctrTitle"/>
          </p:nvPr>
        </p:nvSpPr>
        <p:spPr>
          <a:xfrm>
            <a:off x="746725" y="1741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Polynomial Regression Model</a:t>
            </a:r>
            <a:endParaRPr/>
          </a:p>
        </p:txBody>
      </p:sp>
      <p:pic>
        <p:nvPicPr>
          <p:cNvPr id="689" name="Google Shape;689;p44"/>
          <p:cNvPicPr preferRelativeResize="0"/>
          <p:nvPr/>
        </p:nvPicPr>
        <p:blipFill rotWithShape="1">
          <a:blip r:embed="rId3">
            <a:alphaModFix/>
          </a:blip>
          <a:srcRect b="21231" l="18373" r="14981" t="43448"/>
          <a:stretch/>
        </p:blipFill>
        <p:spPr>
          <a:xfrm>
            <a:off x="662550" y="803800"/>
            <a:ext cx="7552776" cy="2675376"/>
          </a:xfrm>
          <a:prstGeom prst="rect">
            <a:avLst/>
          </a:prstGeom>
          <a:noFill/>
          <a:ln>
            <a:noFill/>
          </a:ln>
        </p:spPr>
      </p:pic>
      <p:pic>
        <p:nvPicPr>
          <p:cNvPr id="690" name="Google Shape;690;p44"/>
          <p:cNvPicPr preferRelativeResize="0"/>
          <p:nvPr/>
        </p:nvPicPr>
        <p:blipFill rotWithShape="1">
          <a:blip r:embed="rId4">
            <a:alphaModFix/>
          </a:blip>
          <a:srcRect b="36604" l="24637" r="39034" t="38517"/>
          <a:stretch/>
        </p:blipFill>
        <p:spPr>
          <a:xfrm>
            <a:off x="1238975" y="3633375"/>
            <a:ext cx="3056899" cy="1308399"/>
          </a:xfrm>
          <a:prstGeom prst="rect">
            <a:avLst/>
          </a:prstGeom>
          <a:noFill/>
          <a:ln>
            <a:noFill/>
          </a:ln>
        </p:spPr>
      </p:pic>
      <p:sp>
        <p:nvSpPr>
          <p:cNvPr id="691" name="Google Shape;691;p44"/>
          <p:cNvSpPr txBox="1"/>
          <p:nvPr>
            <p:ph idx="4294967295" type="subTitle"/>
          </p:nvPr>
        </p:nvSpPr>
        <p:spPr>
          <a:xfrm>
            <a:off x="4687250" y="3613025"/>
            <a:ext cx="4131900" cy="134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t>
            </a:r>
            <a:r>
              <a:rPr baseline="30000" lang="en"/>
              <a:t>2 </a:t>
            </a:r>
            <a:r>
              <a:rPr lang="en"/>
              <a:t>= </a:t>
            </a:r>
            <a:r>
              <a:rPr lang="en">
                <a:solidFill>
                  <a:srgbClr val="FF0000"/>
                </a:solidFill>
              </a:rPr>
              <a:t>-3.99</a:t>
            </a:r>
            <a:endParaRPr>
              <a:solidFill>
                <a:srgbClr val="FF0000"/>
              </a:solidFill>
            </a:endParaRPr>
          </a:p>
          <a:p>
            <a:pPr indent="-342900" lvl="0" marL="457200" rtl="0" algn="l">
              <a:spcBef>
                <a:spcPts val="1000"/>
              </a:spcBef>
              <a:spcAft>
                <a:spcPts val="0"/>
              </a:spcAft>
              <a:buSzPts val="1800"/>
              <a:buChar char="●"/>
            </a:pPr>
            <a:r>
              <a:rPr lang="en"/>
              <a:t>RSS = </a:t>
            </a:r>
            <a:r>
              <a:rPr lang="en">
                <a:solidFill>
                  <a:srgbClr val="FF0000"/>
                </a:solidFill>
              </a:rPr>
              <a:t>1.63</a:t>
            </a:r>
            <a:endParaRPr baseline="-25000">
              <a:solidFill>
                <a:srgbClr val="FF0000"/>
              </a:solidFill>
            </a:endParaRPr>
          </a:p>
          <a:p>
            <a:pPr indent="-342900" lvl="0" marL="457200" rtl="0" algn="l">
              <a:spcBef>
                <a:spcPts val="1000"/>
              </a:spcBef>
              <a:spcAft>
                <a:spcPts val="1000"/>
              </a:spcAft>
              <a:buSzPts val="1800"/>
              <a:buChar char="●"/>
            </a:pPr>
            <a:r>
              <a:rPr lang="en"/>
              <a:t>RMSE = </a:t>
            </a:r>
            <a:r>
              <a:rPr lang="en">
                <a:solidFill>
                  <a:srgbClr val="FF0000"/>
                </a:solidFill>
              </a:rPr>
              <a:t>1.2x10</a:t>
            </a:r>
            <a:r>
              <a:rPr baseline="30000" lang="en">
                <a:solidFill>
                  <a:srgbClr val="FF0000"/>
                </a:solidFill>
              </a:rPr>
              <a:t>14</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5"/>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 of Regression Models</a:t>
            </a:r>
            <a:endParaRPr sz="3000"/>
          </a:p>
        </p:txBody>
      </p:sp>
      <p:pic>
        <p:nvPicPr>
          <p:cNvPr id="697" name="Google Shape;697;p45"/>
          <p:cNvPicPr preferRelativeResize="0"/>
          <p:nvPr/>
        </p:nvPicPr>
        <p:blipFill rotWithShape="1">
          <a:blip r:embed="rId3">
            <a:alphaModFix/>
          </a:blip>
          <a:srcRect b="27780" l="18168" r="27432" t="57208"/>
          <a:stretch/>
        </p:blipFill>
        <p:spPr>
          <a:xfrm>
            <a:off x="389025" y="1683800"/>
            <a:ext cx="8219774" cy="1417599"/>
          </a:xfrm>
          <a:prstGeom prst="rect">
            <a:avLst/>
          </a:prstGeom>
          <a:noFill/>
          <a:ln>
            <a:noFill/>
          </a:ln>
        </p:spPr>
      </p:pic>
      <p:sp>
        <p:nvSpPr>
          <p:cNvPr id="698" name="Google Shape;698;p45"/>
          <p:cNvSpPr/>
          <p:nvPr/>
        </p:nvSpPr>
        <p:spPr>
          <a:xfrm>
            <a:off x="6876600" y="1693300"/>
            <a:ext cx="1639200" cy="137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2053875" y="1707400"/>
            <a:ext cx="1441200" cy="137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6"/>
          <p:cNvSpPr txBox="1"/>
          <p:nvPr>
            <p:ph idx="8" type="ctrTitle"/>
          </p:nvPr>
        </p:nvSpPr>
        <p:spPr>
          <a:xfrm>
            <a:off x="621630" y="285400"/>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 of Regression Models</a:t>
            </a:r>
            <a:endParaRPr sz="3000"/>
          </a:p>
        </p:txBody>
      </p:sp>
      <p:pic>
        <p:nvPicPr>
          <p:cNvPr id="705" name="Google Shape;705;p46"/>
          <p:cNvPicPr preferRelativeResize="0"/>
          <p:nvPr/>
        </p:nvPicPr>
        <p:blipFill>
          <a:blip r:embed="rId3">
            <a:alphaModFix/>
          </a:blip>
          <a:stretch>
            <a:fillRect/>
          </a:stretch>
        </p:blipFill>
        <p:spPr>
          <a:xfrm>
            <a:off x="2354300" y="863200"/>
            <a:ext cx="4156025" cy="3794950"/>
          </a:xfrm>
          <a:prstGeom prst="rect">
            <a:avLst/>
          </a:prstGeom>
          <a:noFill/>
          <a:ln>
            <a:noFill/>
          </a:ln>
        </p:spPr>
      </p:pic>
      <p:sp>
        <p:nvSpPr>
          <p:cNvPr id="706" name="Google Shape;706;p46"/>
          <p:cNvSpPr/>
          <p:nvPr/>
        </p:nvSpPr>
        <p:spPr>
          <a:xfrm>
            <a:off x="2569025" y="2688300"/>
            <a:ext cx="2214000" cy="154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46"/>
          <p:cNvPicPr preferRelativeResize="0"/>
          <p:nvPr/>
        </p:nvPicPr>
        <p:blipFill>
          <a:blip r:embed="rId4">
            <a:alphaModFix/>
          </a:blip>
          <a:stretch>
            <a:fillRect/>
          </a:stretch>
        </p:blipFill>
        <p:spPr>
          <a:xfrm>
            <a:off x="5643150" y="2418925"/>
            <a:ext cx="984575" cy="98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7"/>
          <p:cNvSpPr txBox="1"/>
          <p:nvPr>
            <p:ph type="ctrTitle"/>
          </p:nvPr>
        </p:nvSpPr>
        <p:spPr>
          <a:xfrm>
            <a:off x="2401674" y="2052100"/>
            <a:ext cx="28611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713" name="Google Shape;713;p47"/>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05</a:t>
            </a:r>
            <a:endParaRPr>
              <a:solidFill>
                <a:schemeClr val="dk2"/>
              </a:solidFill>
            </a:endParaRPr>
          </a:p>
        </p:txBody>
      </p:sp>
      <p:sp>
        <p:nvSpPr>
          <p:cNvPr id="715" name="Google Shape;715;p4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47"/>
          <p:cNvCxnSpPr>
            <a:stCxn id="71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8"/>
          <p:cNvSpPr txBox="1"/>
          <p:nvPr>
            <p:ph type="ctrTitle"/>
          </p:nvPr>
        </p:nvSpPr>
        <p:spPr>
          <a:xfrm>
            <a:off x="700175" y="2759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Outcome</a:t>
            </a:r>
            <a:endParaRPr/>
          </a:p>
        </p:txBody>
      </p:sp>
      <p:sp>
        <p:nvSpPr>
          <p:cNvPr id="723" name="Google Shape;723;p48"/>
          <p:cNvSpPr txBox="1"/>
          <p:nvPr>
            <p:ph idx="4294967295" type="subTitle"/>
          </p:nvPr>
        </p:nvSpPr>
        <p:spPr>
          <a:xfrm>
            <a:off x="653600" y="789150"/>
            <a:ext cx="7685700" cy="108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Polynomial Linear Regression </a:t>
            </a:r>
            <a:endParaRPr/>
          </a:p>
          <a:p>
            <a:pPr indent="-317500" lvl="1" marL="914400" rtl="0" algn="l">
              <a:spcBef>
                <a:spcPts val="1000"/>
              </a:spcBef>
              <a:spcAft>
                <a:spcPts val="0"/>
              </a:spcAft>
              <a:buSzPts val="1400"/>
              <a:buChar char="○"/>
            </a:pPr>
            <a:r>
              <a:rPr lang="en"/>
              <a:t>Highest train R</a:t>
            </a:r>
            <a:r>
              <a:rPr baseline="30000" lang="en"/>
              <a:t>2</a:t>
            </a:r>
            <a:r>
              <a:rPr lang="en"/>
              <a:t> value, low train/high test RMSE value </a:t>
            </a:r>
            <a:endParaRPr/>
          </a:p>
          <a:p>
            <a:pPr indent="-317500" lvl="1" marL="914400" rtl="0" algn="l">
              <a:spcBef>
                <a:spcPts val="1000"/>
              </a:spcBef>
              <a:spcAft>
                <a:spcPts val="0"/>
              </a:spcAft>
              <a:buSzPts val="1400"/>
              <a:buChar char="○"/>
            </a:pPr>
            <a:r>
              <a:rPr lang="en"/>
              <a:t>Case of overfitting, causes negative performance on new dat</a:t>
            </a:r>
            <a:r>
              <a:rPr lang="en"/>
              <a:t>a</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24" name="Google Shape;724;p48"/>
          <p:cNvSpPr txBox="1"/>
          <p:nvPr/>
        </p:nvSpPr>
        <p:spPr>
          <a:xfrm>
            <a:off x="653600" y="1912125"/>
            <a:ext cx="7263000" cy="1975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Elastic Net Regression </a:t>
            </a:r>
            <a:endParaRPr sz="1800">
              <a:solidFill>
                <a:schemeClr val="lt1"/>
              </a:solidFill>
              <a:latin typeface="Maven Pro"/>
              <a:ea typeface="Maven Pro"/>
              <a:cs typeface="Maven Pro"/>
              <a:sym typeface="Maven Pro"/>
            </a:endParaRPr>
          </a:p>
          <a:p>
            <a:pPr indent="-317500" lvl="1" marL="914400" rtl="0" algn="l">
              <a:lnSpc>
                <a:spcPct val="115000"/>
              </a:lnSpc>
              <a:spcBef>
                <a:spcPts val="100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Moderately high train R</a:t>
            </a:r>
            <a:r>
              <a:rPr baseline="30000" lang="en">
                <a:solidFill>
                  <a:schemeClr val="lt1"/>
                </a:solidFill>
                <a:latin typeface="Maven Pro"/>
                <a:ea typeface="Maven Pro"/>
                <a:cs typeface="Maven Pro"/>
                <a:sym typeface="Maven Pro"/>
              </a:rPr>
              <a:t>2</a:t>
            </a:r>
            <a:r>
              <a:rPr lang="en">
                <a:solidFill>
                  <a:schemeClr val="lt1"/>
                </a:solidFill>
                <a:latin typeface="Maven Pro"/>
                <a:ea typeface="Maven Pro"/>
                <a:cs typeface="Maven Pro"/>
                <a:sym typeface="Maven Pro"/>
              </a:rPr>
              <a:t> value , but lower than that of LLR &amp; RLR</a:t>
            </a:r>
            <a:endParaRPr>
              <a:solidFill>
                <a:schemeClr val="lt1"/>
              </a:solidFill>
              <a:latin typeface="Maven Pro"/>
              <a:ea typeface="Maven Pro"/>
              <a:cs typeface="Maven Pro"/>
              <a:sym typeface="Maven Pro"/>
            </a:endParaRPr>
          </a:p>
          <a:p>
            <a:pPr indent="-317500" lvl="1" marL="914400" rtl="0" algn="l">
              <a:lnSpc>
                <a:spcPct val="115000"/>
              </a:lnSpc>
              <a:spcBef>
                <a:spcPts val="100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Moderately low RMSE value, but higher than that of LLR &amp; RLR</a:t>
            </a:r>
            <a:endParaRPr>
              <a:solidFill>
                <a:schemeClr val="lt1"/>
              </a:solidFill>
              <a:latin typeface="Maven Pro"/>
              <a:ea typeface="Maven Pro"/>
              <a:cs typeface="Maven Pro"/>
              <a:sym typeface="Maven Pro"/>
            </a:endParaRPr>
          </a:p>
          <a:p>
            <a:pPr indent="0" lvl="0" marL="0" rtl="0" algn="l">
              <a:lnSpc>
                <a:spcPct val="115000"/>
              </a:lnSpc>
              <a:spcBef>
                <a:spcPts val="1000"/>
              </a:spcBef>
              <a:spcAft>
                <a:spcPts val="0"/>
              </a:spcAft>
              <a:buNone/>
            </a:pPr>
            <a:r>
              <a:t/>
            </a:r>
            <a:endParaRPr>
              <a:solidFill>
                <a:schemeClr val="lt1"/>
              </a:solidFill>
              <a:latin typeface="Maven Pro"/>
              <a:ea typeface="Maven Pro"/>
              <a:cs typeface="Maven Pro"/>
              <a:sym typeface="Maven Pro"/>
            </a:endParaRPr>
          </a:p>
          <a:p>
            <a:pPr indent="0" lvl="0" marL="0" rtl="0" algn="l">
              <a:spcBef>
                <a:spcPts val="1000"/>
              </a:spcBef>
              <a:spcAft>
                <a:spcPts val="0"/>
              </a:spcAft>
              <a:buNone/>
            </a:pPr>
            <a:r>
              <a:t/>
            </a:r>
            <a:endParaRPr>
              <a:latin typeface="Maven Pro"/>
              <a:ea typeface="Maven Pro"/>
              <a:cs typeface="Maven Pro"/>
              <a:sym typeface="Maven Pro"/>
            </a:endParaRPr>
          </a:p>
        </p:txBody>
      </p:sp>
      <p:sp>
        <p:nvSpPr>
          <p:cNvPr id="725" name="Google Shape;725;p48"/>
          <p:cNvSpPr txBox="1"/>
          <p:nvPr/>
        </p:nvSpPr>
        <p:spPr>
          <a:xfrm>
            <a:off x="653600" y="3271600"/>
            <a:ext cx="7387200" cy="847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Lasso Linear Regression (LLR) &amp; Ridge Linear Regression (RLR)</a:t>
            </a:r>
            <a:endParaRPr sz="1800">
              <a:solidFill>
                <a:schemeClr val="lt1"/>
              </a:solidFill>
              <a:latin typeface="Maven Pro"/>
              <a:ea typeface="Maven Pro"/>
              <a:cs typeface="Maven Pro"/>
              <a:sym typeface="Maven Pro"/>
            </a:endParaRPr>
          </a:p>
          <a:p>
            <a:pPr indent="-317500" lvl="1" marL="914400" rtl="0" algn="l">
              <a:lnSpc>
                <a:spcPct val="115000"/>
              </a:lnSpc>
              <a:spcBef>
                <a:spcPts val="1000"/>
              </a:spcBef>
              <a:spcAft>
                <a:spcPts val="1000"/>
              </a:spcAft>
              <a:buClr>
                <a:schemeClr val="lt1"/>
              </a:buClr>
              <a:buSzPts val="1400"/>
              <a:buFont typeface="Maven Pro"/>
              <a:buChar char="○"/>
            </a:pPr>
            <a:r>
              <a:rPr lang="en">
                <a:solidFill>
                  <a:schemeClr val="lt1"/>
                </a:solidFill>
                <a:latin typeface="Maven Pro"/>
                <a:ea typeface="Maven Pro"/>
                <a:cs typeface="Maven Pro"/>
                <a:sym typeface="Maven Pro"/>
              </a:rPr>
              <a:t>High train R</a:t>
            </a:r>
            <a:r>
              <a:rPr baseline="30000" lang="en">
                <a:solidFill>
                  <a:schemeClr val="lt1"/>
                </a:solidFill>
                <a:latin typeface="Maven Pro"/>
                <a:ea typeface="Maven Pro"/>
                <a:cs typeface="Maven Pro"/>
                <a:sym typeface="Maven Pro"/>
              </a:rPr>
              <a:t>2  </a:t>
            </a:r>
            <a:r>
              <a:rPr lang="en">
                <a:solidFill>
                  <a:schemeClr val="lt1"/>
                </a:solidFill>
                <a:latin typeface="Maven Pro"/>
                <a:ea typeface="Maven Pro"/>
                <a:cs typeface="Maven Pro"/>
                <a:sym typeface="Maven Pro"/>
              </a:rPr>
              <a:t>value , lowest RMSE value</a:t>
            </a:r>
            <a:endParaRPr>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9"/>
          <p:cNvSpPr txBox="1"/>
          <p:nvPr>
            <p:ph type="ctrTitle"/>
          </p:nvPr>
        </p:nvSpPr>
        <p:spPr>
          <a:xfrm>
            <a:off x="753525" y="4622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  </a:t>
            </a:r>
            <a:endParaRPr/>
          </a:p>
        </p:txBody>
      </p:sp>
      <p:sp>
        <p:nvSpPr>
          <p:cNvPr id="731" name="Google Shape;731;p49"/>
          <p:cNvSpPr txBox="1"/>
          <p:nvPr>
            <p:ph idx="4294967295" type="subTitle"/>
          </p:nvPr>
        </p:nvSpPr>
        <p:spPr>
          <a:xfrm>
            <a:off x="614275" y="314575"/>
            <a:ext cx="7685700" cy="3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sz="2500"/>
          </a:p>
          <a:p>
            <a:pPr indent="0" lvl="0" marL="457200" rtl="0" algn="l">
              <a:spcBef>
                <a:spcPts val="1000"/>
              </a:spcBef>
              <a:spcAft>
                <a:spcPts val="1000"/>
              </a:spcAft>
              <a:buNone/>
            </a:pPr>
            <a:r>
              <a:rPr lang="en" sz="2100" u="sng"/>
              <a:t>Lasso Linear Regression</a:t>
            </a:r>
            <a:r>
              <a:rPr lang="en" sz="2100"/>
              <a:t> &amp; </a:t>
            </a:r>
            <a:r>
              <a:rPr lang="en" sz="2100" u="sng"/>
              <a:t>Ridge Linear Regression </a:t>
            </a:r>
            <a:r>
              <a:rPr lang="en" sz="2100"/>
              <a:t>would be the best suitable option as prediction models when it comes to multicollinearity data sets such as our Walmart data set</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0"/>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37" name="Google Shape;737;p50"/>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0"/>
          <p:cNvGrpSpPr/>
          <p:nvPr/>
        </p:nvGrpSpPr>
        <p:grpSpPr>
          <a:xfrm>
            <a:off x="7981434" y="-1177061"/>
            <a:ext cx="203789" cy="1274754"/>
            <a:chOff x="2877432" y="975334"/>
            <a:chExt cx="188886" cy="1181531"/>
          </a:xfrm>
        </p:grpSpPr>
        <p:sp>
          <p:nvSpPr>
            <p:cNvPr id="739" name="Google Shape;739;p5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50"/>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50"/>
          <p:cNvPicPr preferRelativeResize="0"/>
          <p:nvPr/>
        </p:nvPicPr>
        <p:blipFill rotWithShape="1">
          <a:blip r:embed="rId3">
            <a:alphaModFix/>
          </a:blip>
          <a:srcRect b="53743" l="38673" r="33977" t="31633"/>
          <a:stretch/>
        </p:blipFill>
        <p:spPr>
          <a:xfrm>
            <a:off x="2221575" y="3863000"/>
            <a:ext cx="4129426" cy="604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5"/>
          <p:cNvSpPr txBox="1"/>
          <p:nvPr>
            <p:ph type="ctrTitle"/>
          </p:nvPr>
        </p:nvSpPr>
        <p:spPr>
          <a:xfrm>
            <a:off x="1921747" y="2239450"/>
            <a:ext cx="32199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8" name="Google Shape;498;p25"/>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500" name="Google Shape;500;p2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p25"/>
          <p:cNvCxnSpPr>
            <a:stCxn id="498"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txBox="1"/>
          <p:nvPr>
            <p:ph idx="1" type="body"/>
          </p:nvPr>
        </p:nvSpPr>
        <p:spPr>
          <a:xfrm>
            <a:off x="618825" y="981900"/>
            <a:ext cx="4845000" cy="3352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Walmart, one of the top retailers in the US, would like to make accurate sales and demands predictions.</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Due to the improper machine learning algorithm and unforeseen demands, the company is facing a challenge.</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Therefore, our group’s objective is to find out which algorithm would be ideal in predicting sales and demands</a:t>
            </a:r>
            <a:endParaRPr sz="1600"/>
          </a:p>
        </p:txBody>
      </p:sp>
      <p:sp>
        <p:nvSpPr>
          <p:cNvPr id="508" name="Google Shape;508;p26"/>
          <p:cNvSpPr txBox="1"/>
          <p:nvPr>
            <p:ph type="ctrTitle"/>
          </p:nvPr>
        </p:nvSpPr>
        <p:spPr>
          <a:xfrm>
            <a:off x="618825" y="411675"/>
            <a:ext cx="574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grpSp>
        <p:nvGrpSpPr>
          <p:cNvPr id="509" name="Google Shape;509;p26"/>
          <p:cNvGrpSpPr/>
          <p:nvPr/>
        </p:nvGrpSpPr>
        <p:grpSpPr>
          <a:xfrm>
            <a:off x="7989311" y="-421100"/>
            <a:ext cx="1143630" cy="2914922"/>
            <a:chOff x="7989311" y="-421100"/>
            <a:chExt cx="1143630" cy="2914922"/>
          </a:xfrm>
        </p:grpSpPr>
        <p:sp>
          <p:nvSpPr>
            <p:cNvPr id="510" name="Google Shape;510;p26"/>
            <p:cNvSpPr/>
            <p:nvPr/>
          </p:nvSpPr>
          <p:spPr>
            <a:xfrm>
              <a:off x="7989311" y="-421100"/>
              <a:ext cx="995037"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9036146" y="2343400"/>
              <a:ext cx="96796"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8873909" y="582425"/>
              <a:ext cx="69898"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8030267" y="387775"/>
              <a:ext cx="71483"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4" name="Google Shape;514;p26"/>
          <p:cNvPicPr preferRelativeResize="0"/>
          <p:nvPr/>
        </p:nvPicPr>
        <p:blipFill>
          <a:blip r:embed="rId3">
            <a:alphaModFix/>
          </a:blip>
          <a:stretch>
            <a:fillRect/>
          </a:stretch>
        </p:blipFill>
        <p:spPr>
          <a:xfrm>
            <a:off x="5751020" y="677350"/>
            <a:ext cx="3035130" cy="190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7"/>
          <p:cNvSpPr txBox="1"/>
          <p:nvPr>
            <p:ph idx="8" type="ctrTitle"/>
          </p:nvPr>
        </p:nvSpPr>
        <p:spPr>
          <a:xfrm>
            <a:off x="5426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sz="3000"/>
          </a:p>
        </p:txBody>
      </p:sp>
      <p:sp>
        <p:nvSpPr>
          <p:cNvPr id="520" name="Google Shape;520;p27"/>
          <p:cNvSpPr txBox="1"/>
          <p:nvPr>
            <p:ph idx="1" type="subTitle"/>
          </p:nvPr>
        </p:nvSpPr>
        <p:spPr>
          <a:xfrm>
            <a:off x="299775" y="1629875"/>
            <a:ext cx="2875200" cy="79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How can we better predict these unforeseen </a:t>
            </a:r>
            <a:r>
              <a:rPr lang="en"/>
              <a:t>demands</a:t>
            </a:r>
            <a:r>
              <a:rPr lang="en"/>
              <a:t>?</a:t>
            </a:r>
            <a:endParaRPr/>
          </a:p>
        </p:txBody>
      </p:sp>
      <p:sp>
        <p:nvSpPr>
          <p:cNvPr id="521" name="Google Shape;521;p27"/>
          <p:cNvSpPr txBox="1"/>
          <p:nvPr>
            <p:ph idx="3" type="subTitle"/>
          </p:nvPr>
        </p:nvSpPr>
        <p:spPr>
          <a:xfrm>
            <a:off x="5895100" y="1866725"/>
            <a:ext cx="3295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 key features that would affect our prediction? Are there any correlation between them?</a:t>
            </a:r>
            <a:endParaRPr/>
          </a:p>
        </p:txBody>
      </p:sp>
      <p:sp>
        <p:nvSpPr>
          <p:cNvPr id="522" name="Google Shape;522;p27"/>
          <p:cNvSpPr txBox="1"/>
          <p:nvPr>
            <p:ph idx="5" type="subTitle"/>
          </p:nvPr>
        </p:nvSpPr>
        <p:spPr>
          <a:xfrm>
            <a:off x="704025" y="3353275"/>
            <a:ext cx="2328000" cy="64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Do the predictive models have any weaknesses? If so, what are they?</a:t>
            </a:r>
            <a:endParaRPr/>
          </a:p>
        </p:txBody>
      </p:sp>
      <p:sp>
        <p:nvSpPr>
          <p:cNvPr id="523" name="Google Shape;523;p27"/>
          <p:cNvSpPr txBox="1"/>
          <p:nvPr>
            <p:ph idx="7" type="subTitle"/>
          </p:nvPr>
        </p:nvSpPr>
        <p:spPr>
          <a:xfrm>
            <a:off x="6345525" y="3353275"/>
            <a:ext cx="2649600" cy="8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the ideal predictive modelling that can predict demand and sales accurately?</a:t>
            </a:r>
            <a:endParaRPr/>
          </a:p>
        </p:txBody>
      </p:sp>
      <p:sp>
        <p:nvSpPr>
          <p:cNvPr id="524" name="Google Shape;524;p27"/>
          <p:cNvSpPr/>
          <p:nvPr/>
        </p:nvSpPr>
        <p:spPr>
          <a:xfrm>
            <a:off x="3174876" y="1346300"/>
            <a:ext cx="2794205" cy="2794153"/>
          </a:xfrm>
          <a:custGeom>
            <a:rect b="b" l="l" r="r" t="t"/>
            <a:pathLst>
              <a:path extrusionOk="0" h="53592" w="53593">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zoo</a:t>
            </a:r>
            <a:endParaRPr/>
          </a:p>
        </p:txBody>
      </p:sp>
      <p:sp>
        <p:nvSpPr>
          <p:cNvPr id="525" name="Google Shape;525;p27"/>
          <p:cNvSpPr/>
          <p:nvPr/>
        </p:nvSpPr>
        <p:spPr>
          <a:xfrm>
            <a:off x="3363449" y="1535500"/>
            <a:ext cx="2417042" cy="2416417"/>
          </a:xfrm>
          <a:custGeom>
            <a:rect b="b" l="l" r="r" t="t"/>
            <a:pathLst>
              <a:path extrusionOk="0" h="46347" w="46359">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3471839" y="1723396"/>
            <a:ext cx="2120119" cy="2039932"/>
          </a:xfrm>
          <a:custGeom>
            <a:rect b="b" l="l" r="r" t="t"/>
            <a:pathLst>
              <a:path extrusionOk="0" h="39126" w="40664">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674854" y="1911761"/>
            <a:ext cx="1728515" cy="1663030"/>
          </a:xfrm>
          <a:custGeom>
            <a:rect b="b" l="l" r="r" t="t"/>
            <a:pathLst>
              <a:path extrusionOk="0" h="31897" w="33153">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rot="-8999970">
            <a:off x="3174921" y="1347034"/>
            <a:ext cx="2794158" cy="2793489"/>
          </a:xfrm>
          <a:prstGeom prst="blockArc">
            <a:avLst>
              <a:gd fmla="val 15791057" name="adj1"/>
              <a:gd fmla="val 10360267" name="adj2"/>
              <a:gd fmla="val 86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363451" y="1535447"/>
            <a:ext cx="2417100" cy="2416500"/>
          </a:xfrm>
          <a:prstGeom prst="blockArc">
            <a:avLst>
              <a:gd fmla="val 18313733" name="adj1"/>
              <a:gd fmla="val 10538502" name="adj2"/>
              <a:gd fmla="val 100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rot="4870002">
            <a:off x="3552388" y="1724236"/>
            <a:ext cx="2039591" cy="2038998"/>
          </a:xfrm>
          <a:prstGeom prst="blockArc">
            <a:avLst>
              <a:gd fmla="val 2412399" name="adj1"/>
              <a:gd fmla="val 10510293" name="adj2"/>
              <a:gd fmla="val 1218"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rot="788870">
            <a:off x="3743754" y="1915710"/>
            <a:ext cx="1656523" cy="1655871"/>
          </a:xfrm>
          <a:prstGeom prst="blockArc">
            <a:avLst>
              <a:gd fmla="val 19721094" name="adj1"/>
              <a:gd fmla="val 10510293" name="adj2"/>
              <a:gd fmla="val 1218"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 name="Google Shape;532;p27"/>
          <p:cNvCxnSpPr/>
          <p:nvPr/>
        </p:nvCxnSpPr>
        <p:spPr>
          <a:xfrm>
            <a:off x="1856350" y="2435525"/>
            <a:ext cx="1957200" cy="386100"/>
          </a:xfrm>
          <a:prstGeom prst="bentConnector3">
            <a:avLst>
              <a:gd fmla="val 135" name="adj1"/>
            </a:avLst>
          </a:prstGeom>
          <a:noFill/>
          <a:ln cap="flat" cmpd="sng" w="19050">
            <a:solidFill>
              <a:schemeClr val="accent2"/>
            </a:solidFill>
            <a:prstDash val="solid"/>
            <a:round/>
            <a:headEnd len="med" w="med" type="none"/>
            <a:tailEnd len="med" w="med" type="oval"/>
          </a:ln>
        </p:spPr>
      </p:cxnSp>
      <p:cxnSp>
        <p:nvCxnSpPr>
          <p:cNvPr id="533" name="Google Shape;533;p27"/>
          <p:cNvCxnSpPr>
            <a:stCxn id="522" idx="0"/>
          </p:cNvCxnSpPr>
          <p:nvPr/>
        </p:nvCxnSpPr>
        <p:spPr>
          <a:xfrm rot="-5400000">
            <a:off x="2523975" y="2407525"/>
            <a:ext cx="289800" cy="1601700"/>
          </a:xfrm>
          <a:prstGeom prst="bentConnector2">
            <a:avLst/>
          </a:prstGeom>
          <a:noFill/>
          <a:ln cap="flat" cmpd="sng" w="19050">
            <a:solidFill>
              <a:schemeClr val="accent4"/>
            </a:solidFill>
            <a:prstDash val="solid"/>
            <a:round/>
            <a:headEnd len="med" w="med" type="none"/>
            <a:tailEnd len="med" w="med" type="oval"/>
          </a:ln>
        </p:spPr>
      </p:cxnSp>
      <p:cxnSp>
        <p:nvCxnSpPr>
          <p:cNvPr id="534" name="Google Shape;534;p27"/>
          <p:cNvCxnSpPr>
            <a:stCxn id="521" idx="2"/>
          </p:cNvCxnSpPr>
          <p:nvPr/>
        </p:nvCxnSpPr>
        <p:spPr>
          <a:xfrm rot="5400000">
            <a:off x="6494800" y="1756775"/>
            <a:ext cx="293400" cy="1802700"/>
          </a:xfrm>
          <a:prstGeom prst="bentConnector2">
            <a:avLst/>
          </a:prstGeom>
          <a:noFill/>
          <a:ln cap="flat" cmpd="sng" w="19050">
            <a:solidFill>
              <a:schemeClr val="accent3"/>
            </a:solidFill>
            <a:prstDash val="solid"/>
            <a:round/>
            <a:headEnd len="med" w="med" type="none"/>
            <a:tailEnd len="med" w="med" type="oval"/>
          </a:ln>
        </p:spPr>
      </p:cxnSp>
      <p:cxnSp>
        <p:nvCxnSpPr>
          <p:cNvPr id="535" name="Google Shape;535;p27"/>
          <p:cNvCxnSpPr>
            <a:stCxn id="523" idx="0"/>
          </p:cNvCxnSpPr>
          <p:nvPr/>
        </p:nvCxnSpPr>
        <p:spPr>
          <a:xfrm flipH="1" rot="5400000">
            <a:off x="6638925" y="2321875"/>
            <a:ext cx="291300" cy="1771500"/>
          </a:xfrm>
          <a:prstGeom prst="bentConnector2">
            <a:avLst/>
          </a:prstGeom>
          <a:noFill/>
          <a:ln cap="flat" cmpd="sng" w="19050">
            <a:solidFill>
              <a:schemeClr val="accent1"/>
            </a:solidFill>
            <a:prstDash val="solid"/>
            <a:round/>
            <a:headEnd len="med" w="med" type="none"/>
            <a:tailEnd len="med" w="med" type="oval"/>
          </a:ln>
        </p:spPr>
      </p:cxnSp>
      <p:pic>
        <p:nvPicPr>
          <p:cNvPr id="536" name="Google Shape;536;p27"/>
          <p:cNvPicPr preferRelativeResize="0"/>
          <p:nvPr/>
        </p:nvPicPr>
        <p:blipFill>
          <a:blip r:embed="rId3">
            <a:alphaModFix/>
          </a:blip>
          <a:stretch>
            <a:fillRect/>
          </a:stretch>
        </p:blipFill>
        <p:spPr>
          <a:xfrm>
            <a:off x="3939900" y="2362925"/>
            <a:ext cx="1342676" cy="79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8"/>
          <p:cNvSpPr txBox="1"/>
          <p:nvPr>
            <p:ph type="ctrTitle"/>
          </p:nvPr>
        </p:nvSpPr>
        <p:spPr>
          <a:xfrm>
            <a:off x="2138422" y="2258300"/>
            <a:ext cx="32199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542" name="Google Shape;542;p28"/>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544" name="Google Shape;544;p2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28"/>
          <p:cNvCxnSpPr>
            <a:stCxn id="542"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a:t>
            </a:r>
            <a:endParaRPr/>
          </a:p>
        </p:txBody>
      </p:sp>
      <p:pic>
        <p:nvPicPr>
          <p:cNvPr id="552" name="Google Shape;552;p29"/>
          <p:cNvPicPr preferRelativeResize="0"/>
          <p:nvPr/>
        </p:nvPicPr>
        <p:blipFill>
          <a:blip r:embed="rId3">
            <a:alphaModFix/>
          </a:blip>
          <a:stretch>
            <a:fillRect/>
          </a:stretch>
        </p:blipFill>
        <p:spPr>
          <a:xfrm>
            <a:off x="1108800" y="1316825"/>
            <a:ext cx="6619875" cy="2886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0"/>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8" name="Google Shape;558;p3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 - cont’</a:t>
            </a:r>
            <a:endParaRPr/>
          </a:p>
        </p:txBody>
      </p:sp>
      <p:pic>
        <p:nvPicPr>
          <p:cNvPr id="559" name="Google Shape;559;p30"/>
          <p:cNvPicPr preferRelativeResize="0"/>
          <p:nvPr/>
        </p:nvPicPr>
        <p:blipFill>
          <a:blip r:embed="rId3">
            <a:alphaModFix/>
          </a:blip>
          <a:stretch>
            <a:fillRect/>
          </a:stretch>
        </p:blipFill>
        <p:spPr>
          <a:xfrm>
            <a:off x="618288" y="1281125"/>
            <a:ext cx="5195723" cy="3132100"/>
          </a:xfrm>
          <a:prstGeom prst="rect">
            <a:avLst/>
          </a:prstGeom>
          <a:noFill/>
          <a:ln>
            <a:noFill/>
          </a:ln>
        </p:spPr>
      </p:pic>
      <p:pic>
        <p:nvPicPr>
          <p:cNvPr id="560" name="Google Shape;560;p30"/>
          <p:cNvPicPr preferRelativeResize="0"/>
          <p:nvPr/>
        </p:nvPicPr>
        <p:blipFill>
          <a:blip r:embed="rId4">
            <a:alphaModFix/>
          </a:blip>
          <a:stretch>
            <a:fillRect/>
          </a:stretch>
        </p:blipFill>
        <p:spPr>
          <a:xfrm>
            <a:off x="6017700" y="1163837"/>
            <a:ext cx="2742650" cy="336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1"/>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566" name="Google Shape;566;p31"/>
          <p:cNvPicPr preferRelativeResize="0"/>
          <p:nvPr/>
        </p:nvPicPr>
        <p:blipFill>
          <a:blip r:embed="rId3">
            <a:alphaModFix/>
          </a:blip>
          <a:stretch>
            <a:fillRect/>
          </a:stretch>
        </p:blipFill>
        <p:spPr>
          <a:xfrm>
            <a:off x="242075" y="1636425"/>
            <a:ext cx="4971949" cy="1870643"/>
          </a:xfrm>
          <a:prstGeom prst="rect">
            <a:avLst/>
          </a:prstGeom>
          <a:noFill/>
          <a:ln>
            <a:noFill/>
          </a:ln>
        </p:spPr>
      </p:pic>
      <p:pic>
        <p:nvPicPr>
          <p:cNvPr id="567" name="Google Shape;567;p31"/>
          <p:cNvPicPr preferRelativeResize="0"/>
          <p:nvPr/>
        </p:nvPicPr>
        <p:blipFill>
          <a:blip r:embed="rId4">
            <a:alphaModFix/>
          </a:blip>
          <a:stretch>
            <a:fillRect/>
          </a:stretch>
        </p:blipFill>
        <p:spPr>
          <a:xfrm>
            <a:off x="5346524" y="1214438"/>
            <a:ext cx="3625177" cy="27146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